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3" r:id="rId1"/>
  </p:sldMasterIdLst>
  <p:notesMasterIdLst>
    <p:notesMasterId r:id="rId23"/>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8" d="100"/>
          <a:sy n="88" d="100"/>
        </p:scale>
        <p:origin x="-105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1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US"/>
          </a:p>
        </p:txBody>
      </p:sp>
      <p:sp>
        <p:nvSpPr>
          <p:cNvPr id="2017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US"/>
          </a:p>
        </p:txBody>
      </p:sp>
      <p:sp>
        <p:nvSpPr>
          <p:cNvPr id="20173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017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017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US"/>
          </a:p>
        </p:txBody>
      </p:sp>
      <p:sp>
        <p:nvSpPr>
          <p:cNvPr id="2017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20A1B75E-28C2-4D0E-A7F4-9729C15C07E0}"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BE369E-8987-44CA-B8B8-06E6D5B7CE64}" type="slidenum">
              <a:rPr lang="en-US"/>
              <a:pPr/>
              <a:t>3</a:t>
            </a:fld>
            <a:endParaRPr lang="en-US"/>
          </a:p>
        </p:txBody>
      </p:sp>
      <p:sp>
        <p:nvSpPr>
          <p:cNvPr id="202754" name="Rectangle 2"/>
          <p:cNvSpPr>
            <a:spLocks noRot="1" noChangeArrowheads="1" noTextEdit="1"/>
          </p:cNvSpPr>
          <p:nvPr>
            <p:ph type="sldImg"/>
          </p:nvPr>
        </p:nvSpPr>
        <p:spPr>
          <a:ln/>
        </p:spPr>
      </p:sp>
      <p:sp>
        <p:nvSpPr>
          <p:cNvPr id="202755" name="Rectangle 3"/>
          <p:cNvSpPr>
            <a:spLocks noGrp="1" noChangeArrowheads="1"/>
          </p:cNvSpPr>
          <p:nvPr>
            <p:ph type="body" idx="1"/>
          </p:nvPr>
        </p:nvSpPr>
        <p:spPr/>
        <p:txBody>
          <a:bodyPr/>
          <a:lstStyle/>
          <a:p>
            <a:r>
              <a:rPr lang="en-US"/>
              <a:t>Reform bills reduced the power fo upper-class landowners by redistributing parliamentary representation.  Demonstrated that social change could take place peacefully, without violence, marked emergence of middle class as dominate force.  </a:t>
            </a:r>
          </a:p>
          <a:p>
            <a:r>
              <a:rPr lang="en-US"/>
              <a:t>Depression of 1840s – known as The Hungry Forties because so many people were literally starving. Economic conditions led to  protest and rioting.  Lower classes suffered from potato blight in Ireland in 1845 &amp; from Corn Laws – import tariffs that protected price of grain for English farmers but mad price of bread and other foods very high.  Repeal of Corn Laws in 1846, establishment of Free Trade moved England towards greater prosperity &amp; living conditions that characterize the later years of Victorian Age.  Real wages did not keep up with price of urban living. Along with repeal of Corn Laws and the development of the railroad in 1850, England emerged from the depression.</a:t>
            </a:r>
          </a:p>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D639AD7-222D-49E8-97E4-FDDC84816BD2}" type="slidenum">
              <a:rPr lang="en-US"/>
              <a:pPr/>
              <a:t>5</a:t>
            </a:fld>
            <a:endParaRPr lang="en-US"/>
          </a:p>
        </p:txBody>
      </p:sp>
      <p:sp>
        <p:nvSpPr>
          <p:cNvPr id="204802" name="Rectangle 2"/>
          <p:cNvSpPr>
            <a:spLocks noRot="1" noChangeArrowheads="1" noTextEdit="1"/>
          </p:cNvSpPr>
          <p:nvPr>
            <p:ph type="sldImg"/>
          </p:nvPr>
        </p:nvSpPr>
        <p:spPr>
          <a:ln/>
        </p:spPr>
      </p:sp>
      <p:sp>
        <p:nvSpPr>
          <p:cNvPr id="204803" name="Rectangle 3"/>
          <p:cNvSpPr>
            <a:spLocks noGrp="1" noChangeArrowheads="1"/>
          </p:cNvSpPr>
          <p:nvPr>
            <p:ph type="body" idx="1"/>
          </p:nvPr>
        </p:nvSpPr>
        <p:spPr/>
        <p:txBody>
          <a:bodyPr/>
          <a:lstStyle/>
          <a:p>
            <a:r>
              <a:rPr lang="en-US"/>
              <a:t>Extreme repression –  terms “dark &amp; white” meat used to avoid “breasts &amp; thighs)</a:t>
            </a:r>
          </a:p>
          <a:p>
            <a:r>
              <a:rPr lang="en-US"/>
              <a:t>Rules for etiquette very strict; manners, etc.  (upper class) </a:t>
            </a:r>
          </a:p>
          <a:p>
            <a:r>
              <a:rPr lang="en-US"/>
              <a:t>Progress associated with materialistic</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CB2293F-AE18-4B11-9B4D-6616E7A4B666}" type="slidenum">
              <a:rPr lang="en-US"/>
              <a:pPr/>
              <a:t>6</a:t>
            </a:fld>
            <a:endParaRPr lang="en-US"/>
          </a:p>
        </p:txBody>
      </p:sp>
      <p:sp>
        <p:nvSpPr>
          <p:cNvPr id="205826" name="Rectangle 2"/>
          <p:cNvSpPr>
            <a:spLocks noRot="1" noChangeArrowheads="1" noTextEdit="1"/>
          </p:cNvSpPr>
          <p:nvPr>
            <p:ph type="sldImg"/>
          </p:nvPr>
        </p:nvSpPr>
        <p:spPr>
          <a:ln/>
        </p:spPr>
      </p:sp>
      <p:sp>
        <p:nvSpPr>
          <p:cNvPr id="205827" name="Rectangle 3"/>
          <p:cNvSpPr>
            <a:spLocks noGrp="1" noChangeArrowheads="1"/>
          </p:cNvSpPr>
          <p:nvPr>
            <p:ph type="body" idx="1"/>
          </p:nvPr>
        </p:nvSpPr>
        <p:spPr/>
        <p:txBody>
          <a:bodyPr/>
          <a:lstStyle/>
          <a:p>
            <a:r>
              <a:rPr lang="en-US"/>
              <a:t>People arrested for distributing information about sexually transmitted diseases. Double standards for sexes:  adulterous women (but not male counterparts) seen as “fallen.”</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D386-CB4E-45E9-968C-01E6F1842882}" type="slidenum">
              <a:rPr lang="en-US"/>
              <a:pPr/>
              <a:t>7</a:t>
            </a:fld>
            <a:endParaRPr lang="en-US"/>
          </a:p>
        </p:txBody>
      </p:sp>
      <p:sp>
        <p:nvSpPr>
          <p:cNvPr id="207874" name="Rectangle 2"/>
          <p:cNvSpPr>
            <a:spLocks noRot="1" noChangeArrowheads="1" noTextEdit="1"/>
          </p:cNvSpPr>
          <p:nvPr>
            <p:ph type="sldImg"/>
          </p:nvPr>
        </p:nvSpPr>
        <p:spPr>
          <a:ln/>
        </p:spPr>
      </p:sp>
      <p:sp>
        <p:nvSpPr>
          <p:cNvPr id="207875" name="Rectangle 3"/>
          <p:cNvSpPr>
            <a:spLocks noGrp="1" noChangeArrowheads="1"/>
          </p:cNvSpPr>
          <p:nvPr>
            <p:ph type="body" idx="1"/>
          </p:nvPr>
        </p:nvSpPr>
        <p:spPr/>
        <p:txBody>
          <a:bodyPr/>
          <a:lstStyle/>
          <a:p>
            <a:r>
              <a:rPr lang="en-US" dirty="0"/>
              <a:t>Excesses, cruelties, and hypocrisies of all these repressions were obvious to Victorians.  But the codes and barriers </a:t>
            </a:r>
            <a:r>
              <a:rPr lang="en-US" dirty="0" err="1"/>
              <a:t>fo</a:t>
            </a:r>
            <a:r>
              <a:rPr lang="en-US" dirty="0"/>
              <a:t> decorum changed slowly because they were part of the ideology of progress.</a:t>
            </a:r>
          </a:p>
          <a:p>
            <a:r>
              <a:rPr lang="en-US" dirty="0"/>
              <a:t>Prudery and social order were intended to control licentiousness that the Victorians associated with political revolutions of the 18</a:t>
            </a:r>
            <a:r>
              <a:rPr lang="en-US" baseline="30000" dirty="0"/>
              <a:t>th</a:t>
            </a:r>
            <a:r>
              <a:rPr lang="en-US" dirty="0"/>
              <a:t> Century and the social corruption of the regency of George IV.</a:t>
            </a:r>
          </a:p>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1CFEB8F-FC05-495A-9984-767BB7298F01}" type="slidenum">
              <a:rPr lang="en-US"/>
              <a:pPr/>
              <a:t>11</a:t>
            </a:fld>
            <a:endParaRPr lang="en-US"/>
          </a:p>
        </p:txBody>
      </p:sp>
      <p:sp>
        <p:nvSpPr>
          <p:cNvPr id="218114" name="Rectangle 2"/>
          <p:cNvSpPr>
            <a:spLocks noRot="1" noChangeArrowheads="1" noTextEdit="1"/>
          </p:cNvSpPr>
          <p:nvPr>
            <p:ph type="sldImg"/>
          </p:nvPr>
        </p:nvSpPr>
        <p:spPr>
          <a:ln/>
        </p:spPr>
      </p:sp>
      <p:sp>
        <p:nvSpPr>
          <p:cNvPr id="218115" name="Rectangle 3"/>
          <p:cNvSpPr>
            <a:spLocks noGrp="1" noChangeArrowheads="1"/>
          </p:cNvSpPr>
          <p:nvPr>
            <p:ph type="body" idx="1"/>
          </p:nvPr>
        </p:nvSpPr>
        <p:spPr/>
        <p:txBody>
          <a:bodyPr/>
          <a:lstStyle/>
          <a:p>
            <a:r>
              <a:rPr lang="en-US"/>
              <a:t>The figure added ,a moral texture; the character of the dandy was heavily autobiographical and often a stand-in  for Wilde himself, a witty, overdressed, self-styled philosopher who speaks in epigrams and paradoxes, ridicules the cant and hypocrisy of society’s moral arbiters, and self-deprecatingly presents himself as trivial, shallow, and ineffectual.  In fact, the dandy in these plays always proves to be deeply moral and essential to the happy resolution of the plot.</a:t>
            </a:r>
          </a:p>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0D6FFD2-7F4B-4430-B09B-C78EE27D5598}" type="slidenum">
              <a:rPr lang="en-US"/>
              <a:pPr/>
              <a:t>15</a:t>
            </a:fld>
            <a:endParaRPr lang="en-US"/>
          </a:p>
        </p:txBody>
      </p:sp>
      <p:sp>
        <p:nvSpPr>
          <p:cNvPr id="217090" name="Rectangle 2"/>
          <p:cNvSpPr>
            <a:spLocks noRot="1" noChangeArrowheads="1" noTextEdit="1"/>
          </p:cNvSpPr>
          <p:nvPr>
            <p:ph type="sldImg"/>
          </p:nvPr>
        </p:nvSpPr>
        <p:spPr>
          <a:ln/>
        </p:spPr>
      </p:sp>
      <p:sp>
        <p:nvSpPr>
          <p:cNvPr id="217091" name="Rectangle 3"/>
          <p:cNvSpPr>
            <a:spLocks noGrp="1" noChangeArrowheads="1"/>
          </p:cNvSpPr>
          <p:nvPr>
            <p:ph type="body" idx="1"/>
          </p:nvPr>
        </p:nvSpPr>
        <p:spPr/>
        <p:txBody>
          <a:bodyPr/>
          <a:lstStyle/>
          <a:p>
            <a:r>
              <a:rPr lang="en-US"/>
              <a:t>Wilde had ability to produce “spontaneous sparkling conversation and witty remarks.”  Often topic of many literary circles.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CC99845-F8A3-4D34-BECC-A74097D5FF0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A219E7-9F50-4167-B418-365A5BF7218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EFFE74-BE37-4E1A-9FD7-B15CDDB4667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endParaRPr lang="en-US"/>
          </a:p>
        </p:txBody>
      </p:sp>
      <p:sp>
        <p:nvSpPr>
          <p:cNvPr id="9" name="Slide Number Placeholder 8"/>
          <p:cNvSpPr>
            <a:spLocks noGrp="1"/>
          </p:cNvSpPr>
          <p:nvPr>
            <p:ph type="sldNum" sz="quarter" idx="15"/>
          </p:nvPr>
        </p:nvSpPr>
        <p:spPr/>
        <p:txBody>
          <a:bodyPr rtlCol="0"/>
          <a:lstStyle/>
          <a:p>
            <a:fld id="{A4DBEE1E-94B6-45D3-9053-CDA0A7CB3D9D}"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DB276CC-13BD-46FE-950B-5E8FAF4A96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69E1C3-71E4-4889-B03F-7353FE76CCB2}"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3DD709-1C95-40CA-B2E0-347479AAD1FC}"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endParaRPr lang="en-US"/>
          </a:p>
        </p:txBody>
      </p:sp>
      <p:sp>
        <p:nvSpPr>
          <p:cNvPr id="7" name="Slide Number Placeholder 6"/>
          <p:cNvSpPr>
            <a:spLocks noGrp="1"/>
          </p:cNvSpPr>
          <p:nvPr>
            <p:ph type="sldNum" sz="quarter" idx="11"/>
          </p:nvPr>
        </p:nvSpPr>
        <p:spPr/>
        <p:txBody>
          <a:bodyPr rtlCol="0"/>
          <a:lstStyle/>
          <a:p>
            <a:fld id="{655D8418-0387-43E0-9390-319A5CA86A4B}"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0819E61-CC21-4613-85ED-94403C54F35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endParaRPr lang="en-US"/>
          </a:p>
        </p:txBody>
      </p:sp>
      <p:sp>
        <p:nvSpPr>
          <p:cNvPr id="22" name="Slide Number Placeholder 21"/>
          <p:cNvSpPr>
            <a:spLocks noGrp="1"/>
          </p:cNvSpPr>
          <p:nvPr>
            <p:ph type="sldNum" sz="quarter" idx="15"/>
          </p:nvPr>
        </p:nvSpPr>
        <p:spPr/>
        <p:txBody>
          <a:bodyPr rtlCol="0"/>
          <a:lstStyle/>
          <a:p>
            <a:fld id="{6FDF7E68-148A-4F59-80DB-BDC257117427}"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endParaRPr lang="en-US"/>
          </a:p>
        </p:txBody>
      </p:sp>
      <p:sp>
        <p:nvSpPr>
          <p:cNvPr id="18" name="Slide Number Placeholder 17"/>
          <p:cNvSpPr>
            <a:spLocks noGrp="1"/>
          </p:cNvSpPr>
          <p:nvPr>
            <p:ph type="sldNum" sz="quarter" idx="11"/>
          </p:nvPr>
        </p:nvSpPr>
        <p:spPr/>
        <p:txBody>
          <a:bodyPr rtlCol="0"/>
          <a:lstStyle/>
          <a:p>
            <a:fld id="{BA7264E7-41AC-4789-8023-896FDADADEAA}"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FDDB104-3176-4C9D-BDA7-1BF8EEE614C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a:t>Victorian Period</a:t>
            </a:r>
          </a:p>
        </p:txBody>
      </p:sp>
      <p:sp>
        <p:nvSpPr>
          <p:cNvPr id="2051" name="Rectangle 3"/>
          <p:cNvSpPr>
            <a:spLocks noGrp="1" noChangeArrowheads="1"/>
          </p:cNvSpPr>
          <p:nvPr>
            <p:ph type="subTitle" idx="1"/>
          </p:nvPr>
        </p:nvSpPr>
        <p:spPr/>
        <p:txBody>
          <a:bodyPr/>
          <a:lstStyle/>
          <a:p>
            <a:r>
              <a:rPr lang="en-US"/>
              <a:t>1832-1900</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p:txBody>
          <a:bodyPr/>
          <a:lstStyle/>
          <a:p>
            <a:r>
              <a:rPr lang="en-US"/>
              <a:t>Victorian Period</a:t>
            </a:r>
          </a:p>
        </p:txBody>
      </p:sp>
      <p:sp>
        <p:nvSpPr>
          <p:cNvPr id="210947" name="Rectangle 3"/>
          <p:cNvSpPr>
            <a:spLocks noGrp="1" noChangeArrowheads="1"/>
          </p:cNvSpPr>
          <p:nvPr>
            <p:ph sz="quarter" idx="1"/>
          </p:nvPr>
        </p:nvSpPr>
        <p:spPr/>
        <p:txBody>
          <a:bodyPr/>
          <a:lstStyle/>
          <a:p>
            <a:r>
              <a:rPr lang="en-US"/>
              <a:t>Victorian writing reflects the dangers and benefits to rapid industrialization, while encouraging readers to examine closely their own understanding of the era’s progress.</a:t>
            </a:r>
          </a:p>
          <a:p>
            <a:pPr>
              <a:buFont typeface="Wingdings" pitchFamily="2" charset="2"/>
              <a:buNone/>
            </a:pP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p:txBody>
          <a:bodyPr/>
          <a:lstStyle/>
          <a:p>
            <a:r>
              <a:rPr lang="en-US"/>
              <a:t>Oscar Wilde (1854-1900)</a:t>
            </a:r>
          </a:p>
        </p:txBody>
      </p:sp>
      <p:sp>
        <p:nvSpPr>
          <p:cNvPr id="211971" name="Rectangle 3"/>
          <p:cNvSpPr>
            <a:spLocks noGrp="1" noChangeArrowheads="1"/>
          </p:cNvSpPr>
          <p:nvPr>
            <p:ph sz="quarter" idx="1"/>
          </p:nvPr>
        </p:nvSpPr>
        <p:spPr/>
        <p:txBody>
          <a:bodyPr/>
          <a:lstStyle/>
          <a:p>
            <a:r>
              <a:rPr lang="en-US"/>
              <a:t>B. in Dublin; father physician; mother writer (poetry/prominent figure in Dublin literary society)</a:t>
            </a:r>
          </a:p>
          <a:p>
            <a:r>
              <a:rPr lang="en-US"/>
              <a:t>Excelled in classical literature (Trinity C.)</a:t>
            </a:r>
          </a:p>
          <a:p>
            <a:r>
              <a:rPr lang="en-US"/>
              <a:t>Scholarship to Magdalen College (Oxford)</a:t>
            </a:r>
          </a:p>
          <a:p>
            <a:r>
              <a:rPr lang="en-US"/>
              <a:t>Famous for brilliant conversation &amp; flamboyant manner of dress &amp; behavior</a:t>
            </a:r>
          </a:p>
          <a:p>
            <a:pPr lvl="1"/>
            <a:r>
              <a:rPr lang="en-US"/>
              <a:t>“Dandy” figure based himself</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r>
              <a:rPr lang="en-US"/>
              <a:t>Oscar Wilde (1854-1900)</a:t>
            </a:r>
          </a:p>
        </p:txBody>
      </p:sp>
      <p:sp>
        <p:nvSpPr>
          <p:cNvPr id="212995" name="Rectangle 3"/>
          <p:cNvSpPr>
            <a:spLocks noGrp="1" noChangeArrowheads="1"/>
          </p:cNvSpPr>
          <p:nvPr>
            <p:ph sz="quarter" idx="1"/>
          </p:nvPr>
        </p:nvSpPr>
        <p:spPr/>
        <p:txBody>
          <a:bodyPr/>
          <a:lstStyle/>
          <a:p>
            <a:pPr>
              <a:lnSpc>
                <a:spcPct val="90000"/>
              </a:lnSpc>
            </a:pPr>
            <a:r>
              <a:rPr lang="en-US" dirty="0"/>
              <a:t>Student of “aesthetic movement” – which rejected older Victorian insistence on moral </a:t>
            </a:r>
            <a:r>
              <a:rPr lang="en-US" dirty="0" smtClean="0"/>
              <a:t>purpose </a:t>
            </a:r>
            <a:r>
              <a:rPr lang="en-US" dirty="0"/>
              <a:t>of art </a:t>
            </a:r>
          </a:p>
          <a:p>
            <a:pPr>
              <a:lnSpc>
                <a:spcPct val="90000"/>
              </a:lnSpc>
            </a:pPr>
            <a:r>
              <a:rPr lang="en-US" dirty="0"/>
              <a:t>Celebrated value of “art for art’s sake</a:t>
            </a:r>
          </a:p>
          <a:p>
            <a:pPr>
              <a:lnSpc>
                <a:spcPct val="90000"/>
              </a:lnSpc>
            </a:pPr>
            <a:r>
              <a:rPr lang="en-US" dirty="0"/>
              <a:t>Settled in London</a:t>
            </a:r>
          </a:p>
          <a:p>
            <a:pPr>
              <a:lnSpc>
                <a:spcPct val="90000"/>
              </a:lnSpc>
            </a:pPr>
            <a:r>
              <a:rPr lang="en-US" dirty="0"/>
              <a:t>Mocked Victorian notions about moral seriousness of great art</a:t>
            </a:r>
          </a:p>
          <a:p>
            <a:pPr>
              <a:lnSpc>
                <a:spcPct val="90000"/>
              </a:lnSpc>
            </a:pPr>
            <a:r>
              <a:rPr lang="en-US" dirty="0"/>
              <a:t>Treated art as the “supreme reality” and treated life as “fiction”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r>
              <a:rPr lang="en-US"/>
              <a:t>Oscar Wilde (1854-1900)</a:t>
            </a:r>
          </a:p>
        </p:txBody>
      </p:sp>
      <p:sp>
        <p:nvSpPr>
          <p:cNvPr id="214019" name="Rectangle 3"/>
          <p:cNvSpPr>
            <a:spLocks noGrp="1" noChangeArrowheads="1"/>
          </p:cNvSpPr>
          <p:nvPr>
            <p:ph sz="quarter" idx="1"/>
          </p:nvPr>
        </p:nvSpPr>
        <p:spPr/>
        <p:txBody>
          <a:bodyPr/>
          <a:lstStyle/>
          <a:p>
            <a:pPr>
              <a:lnSpc>
                <a:spcPct val="90000"/>
              </a:lnSpc>
            </a:pPr>
            <a:r>
              <a:rPr lang="en-US" i="1"/>
              <a:t>The Importance of Being Earnest</a:t>
            </a:r>
            <a:r>
              <a:rPr lang="en-US"/>
              <a:t> (produced 1895) most famous comedy</a:t>
            </a:r>
          </a:p>
          <a:p>
            <a:pPr>
              <a:lnSpc>
                <a:spcPct val="90000"/>
              </a:lnSpc>
            </a:pPr>
            <a:r>
              <a:rPr lang="en-US"/>
              <a:t>Complicated plot turns upon fortunes and misfortunes of two young upper-class Englishmen: </a:t>
            </a:r>
          </a:p>
          <a:p>
            <a:pPr lvl="1">
              <a:lnSpc>
                <a:spcPct val="90000"/>
              </a:lnSpc>
            </a:pPr>
            <a:r>
              <a:rPr lang="en-US"/>
              <a:t>John Worthing and Algernon Moncrieff</a:t>
            </a:r>
          </a:p>
          <a:p>
            <a:pPr lvl="1">
              <a:lnSpc>
                <a:spcPct val="90000"/>
              </a:lnSpc>
            </a:pPr>
            <a:r>
              <a:rPr lang="en-US"/>
              <a:t>Each lives double life; creates another personality to escape tedious social/family obligations</a:t>
            </a:r>
          </a:p>
          <a:p>
            <a:pPr lvl="1">
              <a:lnSpc>
                <a:spcPct val="90000"/>
              </a:lnSpc>
              <a:buFontTx/>
              <a:buNone/>
            </a:pP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p:txBody>
          <a:bodyPr/>
          <a:lstStyle/>
          <a:p>
            <a:r>
              <a:rPr lang="en-US"/>
              <a:t>Oscar Wilde (1854-1900)</a:t>
            </a:r>
          </a:p>
        </p:txBody>
      </p:sp>
      <p:sp>
        <p:nvSpPr>
          <p:cNvPr id="215043" name="Rectangle 3"/>
          <p:cNvSpPr>
            <a:spLocks noGrp="1" noChangeArrowheads="1"/>
          </p:cNvSpPr>
          <p:nvPr>
            <p:ph sz="quarter" idx="1"/>
          </p:nvPr>
        </p:nvSpPr>
        <p:spPr/>
        <p:txBody>
          <a:bodyPr/>
          <a:lstStyle/>
          <a:p>
            <a:r>
              <a:rPr lang="en-US"/>
              <a:t>Plot composed of events of the most improbable &amp; trivial significance</a:t>
            </a:r>
          </a:p>
          <a:p>
            <a:r>
              <a:rPr lang="en-US"/>
              <a:t>Real substance of play witty dialogue</a:t>
            </a:r>
          </a:p>
          <a:p>
            <a:pPr lvl="1"/>
            <a:r>
              <a:rPr lang="en-US"/>
              <a:t>According to Wilde, trivial things should be treated seriously and serious things should be treated trivially.</a:t>
            </a:r>
          </a:p>
          <a:p>
            <a:pPr lvl="1">
              <a:buFontTx/>
              <a:buNone/>
            </a:pPr>
            <a:r>
              <a:rPr lang="en-US"/>
              <a:t>-Title based on satirical double meaning:  “Ernest” is the name of fictitious character, also designates sincere aspiration</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n-US"/>
              <a:t>Oscar Wilde (1854-1900)</a:t>
            </a:r>
          </a:p>
        </p:txBody>
      </p:sp>
      <p:sp>
        <p:nvSpPr>
          <p:cNvPr id="216067" name="Rectangle 3"/>
          <p:cNvSpPr>
            <a:spLocks noGrp="1" noChangeArrowheads="1"/>
          </p:cNvSpPr>
          <p:nvPr>
            <p:ph sz="quarter" idx="1"/>
          </p:nvPr>
        </p:nvSpPr>
        <p:spPr/>
        <p:txBody>
          <a:bodyPr/>
          <a:lstStyle/>
          <a:p>
            <a:r>
              <a:rPr lang="en-US" dirty="0"/>
              <a:t>Making the “earnestness” of his Ernest the key to outrageous comedy, Wilde pokes fun at conventional seriousness </a:t>
            </a:r>
          </a:p>
          <a:p>
            <a:r>
              <a:rPr lang="en-US" dirty="0"/>
              <a:t>Uses </a:t>
            </a:r>
            <a:r>
              <a:rPr lang="en-US" dirty="0" smtClean="0"/>
              <a:t>solemn </a:t>
            </a:r>
            <a:r>
              <a:rPr lang="en-US" dirty="0"/>
              <a:t>moral language to </a:t>
            </a:r>
            <a:r>
              <a:rPr lang="en-US" dirty="0" smtClean="0"/>
              <a:t>describe frivolous </a:t>
            </a:r>
            <a:r>
              <a:rPr lang="en-US" dirty="0"/>
              <a:t>and ridiculous action</a:t>
            </a:r>
          </a:p>
          <a:p>
            <a:pPr>
              <a:buFont typeface="Wingdings" pitchFamily="2" charset="2"/>
              <a:buNone/>
            </a:pPr>
            <a:r>
              <a:rPr lang="en-US" dirty="0"/>
              <a:t>	</a:t>
            </a:r>
          </a:p>
          <a:p>
            <a:pPr>
              <a:buFont typeface="Wingdings" pitchFamily="2" charset="2"/>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en-US"/>
              <a:t>Oscar Wilde (1854-1900)</a:t>
            </a:r>
          </a:p>
        </p:txBody>
      </p:sp>
      <p:sp>
        <p:nvSpPr>
          <p:cNvPr id="219139" name="Rectangle 3"/>
          <p:cNvSpPr>
            <a:spLocks noGrp="1" noChangeArrowheads="1"/>
          </p:cNvSpPr>
          <p:nvPr>
            <p:ph sz="quarter" idx="1"/>
          </p:nvPr>
        </p:nvSpPr>
        <p:spPr/>
        <p:txBody>
          <a:bodyPr/>
          <a:lstStyle/>
          <a:p>
            <a:r>
              <a:rPr lang="en-US" i="1"/>
              <a:t>The Importance of Being Earnest</a:t>
            </a:r>
            <a:r>
              <a:rPr lang="en-US"/>
              <a:t> uses the following literary devices:</a:t>
            </a:r>
          </a:p>
          <a:p>
            <a:pPr lvl="1"/>
            <a:r>
              <a:rPr lang="en-US"/>
              <a:t>Paradox:  seems contradictory but presents truth</a:t>
            </a:r>
          </a:p>
          <a:p>
            <a:pPr lvl="1"/>
            <a:r>
              <a:rPr lang="en-US"/>
              <a:t>Inverted logic:  words/phrases turned upside down reversing our expectations</a:t>
            </a:r>
          </a:p>
          <a:p>
            <a:pPr lvl="1"/>
            <a:r>
              <a:rPr lang="en-US"/>
              <a:t>Pun:  play on words using word or phrase that has two meanings</a:t>
            </a:r>
          </a:p>
          <a:p>
            <a:pPr lvl="1">
              <a:buFontTx/>
              <a:buNone/>
            </a:pPr>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n-US"/>
              <a:t>Oscar Wilde (1854-1900)</a:t>
            </a:r>
          </a:p>
        </p:txBody>
      </p:sp>
      <p:sp>
        <p:nvSpPr>
          <p:cNvPr id="221187" name="Rectangle 3"/>
          <p:cNvSpPr>
            <a:spLocks noGrp="1" noChangeArrowheads="1"/>
          </p:cNvSpPr>
          <p:nvPr>
            <p:ph sz="quarter" idx="1"/>
          </p:nvPr>
        </p:nvSpPr>
        <p:spPr/>
        <p:txBody>
          <a:bodyPr/>
          <a:lstStyle/>
          <a:p>
            <a:r>
              <a:rPr lang="en-US"/>
              <a:t>Literary Devices continued</a:t>
            </a:r>
          </a:p>
          <a:p>
            <a:pPr lvl="1"/>
            <a:r>
              <a:rPr lang="en-US"/>
              <a:t>Epigram:  brief, witty, cleverly-expressed statement</a:t>
            </a:r>
          </a:p>
          <a:p>
            <a:pPr lvl="1"/>
            <a:r>
              <a:rPr lang="en-US"/>
              <a:t>Parody:  humorous mocking imitation of literary work</a:t>
            </a:r>
          </a:p>
          <a:p>
            <a:pPr lvl="1"/>
            <a:r>
              <a:rPr lang="en-US"/>
              <a:t>Satire: ridicules through humor</a:t>
            </a:r>
          </a:p>
          <a:p>
            <a:pPr lvl="1"/>
            <a:r>
              <a:rPr lang="en-US"/>
              <a:t>Irony:  something you don’t expect to happen</a:t>
            </a:r>
          </a:p>
          <a:p>
            <a:pPr lvl="1"/>
            <a:r>
              <a:rPr lang="en-US"/>
              <a:t>Foreshadowing:  creates suspense through hints to the ending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p:txBody>
          <a:bodyPr/>
          <a:lstStyle/>
          <a:p>
            <a:r>
              <a:rPr lang="en-US"/>
              <a:t>Oscar Wilde (1854-1900)</a:t>
            </a:r>
          </a:p>
        </p:txBody>
      </p:sp>
      <p:sp>
        <p:nvSpPr>
          <p:cNvPr id="222211" name="Rectangle 3"/>
          <p:cNvSpPr>
            <a:spLocks noGrp="1" noChangeArrowheads="1"/>
          </p:cNvSpPr>
          <p:nvPr>
            <p:ph sz="quarter" idx="1"/>
          </p:nvPr>
        </p:nvSpPr>
        <p:spPr/>
        <p:txBody>
          <a:bodyPr/>
          <a:lstStyle/>
          <a:p>
            <a:r>
              <a:rPr lang="en-US" dirty="0"/>
              <a:t>The Comedic Ladder</a:t>
            </a:r>
          </a:p>
          <a:p>
            <a:pPr lvl="1"/>
            <a:r>
              <a:rPr lang="en-US" dirty="0"/>
              <a:t>Comedy of Ideas (high comedy)</a:t>
            </a:r>
          </a:p>
          <a:p>
            <a:pPr lvl="2"/>
            <a:r>
              <a:rPr lang="en-US" dirty="0"/>
              <a:t>Characters argue about ideas like politics, religion, sex, marriage.</a:t>
            </a:r>
          </a:p>
          <a:p>
            <a:pPr lvl="2"/>
            <a:r>
              <a:rPr lang="en-US" dirty="0"/>
              <a:t>They use wit, their clever language to mock their opponent in an argument.</a:t>
            </a:r>
          </a:p>
          <a:p>
            <a:pPr lvl="2"/>
            <a:r>
              <a:rPr lang="en-US" dirty="0"/>
              <a:t>This is a subtle way to satirize people and institutions like political parties, governments, churches, war, and marriage.</a:t>
            </a:r>
          </a:p>
          <a:p>
            <a:pPr lvl="2"/>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lstStyle/>
          <a:p>
            <a:r>
              <a:rPr lang="en-US"/>
              <a:t>Oscar Wilde (1854-1900)</a:t>
            </a:r>
          </a:p>
        </p:txBody>
      </p:sp>
      <p:sp>
        <p:nvSpPr>
          <p:cNvPr id="223235" name="Rectangle 3"/>
          <p:cNvSpPr>
            <a:spLocks noGrp="1" noChangeArrowheads="1"/>
          </p:cNvSpPr>
          <p:nvPr>
            <p:ph sz="quarter" idx="1"/>
          </p:nvPr>
        </p:nvSpPr>
        <p:spPr/>
        <p:txBody>
          <a:bodyPr/>
          <a:lstStyle/>
          <a:p>
            <a:r>
              <a:rPr lang="en-US" sz="2800"/>
              <a:t>Comedy of Manners (high comedy)</a:t>
            </a:r>
          </a:p>
          <a:p>
            <a:pPr lvl="1"/>
            <a:r>
              <a:rPr lang="en-US" sz="2400"/>
              <a:t>The plot focuses on amorous intrigues among the upper classes.</a:t>
            </a:r>
          </a:p>
          <a:p>
            <a:pPr lvl="1"/>
            <a:r>
              <a:rPr lang="en-US" sz="2400"/>
              <a:t>The dialogue focuses on witty language.  Clever speech, insults and “put-downs” are traded between characters.</a:t>
            </a:r>
          </a:p>
          <a:p>
            <a:pPr lvl="1"/>
            <a:r>
              <a:rPr lang="en-US" sz="2400"/>
              <a:t>Society is often made up of cliques that are exclusive with certain groups as the in-crowd, other groups (the would-be-wits, desiring to be part of the witty crowd) and some (the witless) on the outside.</a:t>
            </a:r>
          </a:p>
          <a:p>
            <a:pPr lvl="1">
              <a:buFontTx/>
              <a:buNone/>
            </a:pPr>
            <a:endParaRPr lang="en-US" sz="2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p:txBody>
          <a:bodyPr/>
          <a:lstStyle/>
          <a:p>
            <a:r>
              <a:rPr lang="en-US"/>
              <a:t>Victorian Period</a:t>
            </a:r>
          </a:p>
        </p:txBody>
      </p:sp>
      <p:sp>
        <p:nvSpPr>
          <p:cNvPr id="197635" name="Rectangle 3"/>
          <p:cNvSpPr>
            <a:spLocks noGrp="1" noChangeArrowheads="1"/>
          </p:cNvSpPr>
          <p:nvPr>
            <p:ph sz="quarter" idx="1"/>
          </p:nvPr>
        </p:nvSpPr>
        <p:spPr/>
        <p:txBody>
          <a:bodyPr/>
          <a:lstStyle/>
          <a:p>
            <a:r>
              <a:rPr lang="en-US"/>
              <a:t>Queen Victoria took throne in 1837 (at 18)</a:t>
            </a:r>
          </a:p>
          <a:p>
            <a:r>
              <a:rPr lang="en-US"/>
              <a:t>Long reign, died in 1901 (at 82)</a:t>
            </a:r>
          </a:p>
          <a:p>
            <a:r>
              <a:rPr lang="en-US"/>
              <a:t>England became wealthiest nation </a:t>
            </a:r>
          </a:p>
          <a:p>
            <a:r>
              <a:rPr lang="en-US"/>
              <a:t>British Empire expansion </a:t>
            </a:r>
          </a:p>
          <a:p>
            <a:pPr lvl="1"/>
            <a:r>
              <a:rPr lang="en-US"/>
              <a:t>“The sun never sets on England.”</a:t>
            </a:r>
          </a:p>
          <a:p>
            <a:pPr lvl="1"/>
            <a:r>
              <a:rPr lang="en-US"/>
              <a:t> Queen-empress over 200 million people living outside Great Britain</a:t>
            </a:r>
          </a:p>
          <a:p>
            <a:pPr lvl="1"/>
            <a:r>
              <a:rPr lang="en-US"/>
              <a:t>India, North America, South Pacific, etc.</a:t>
            </a:r>
          </a:p>
          <a:p>
            <a:pPr lvl="1"/>
            <a:endParaRPr lang="en-US"/>
          </a:p>
          <a:p>
            <a:pPr lvl="1">
              <a:buFontTx/>
              <a:buNone/>
            </a:pPr>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lstStyle/>
          <a:p>
            <a:r>
              <a:rPr lang="en-US"/>
              <a:t>Oscar Wilde (1854-1900)</a:t>
            </a:r>
          </a:p>
        </p:txBody>
      </p:sp>
      <p:sp>
        <p:nvSpPr>
          <p:cNvPr id="224259" name="Rectangle 3"/>
          <p:cNvSpPr>
            <a:spLocks noGrp="1" noChangeArrowheads="1"/>
          </p:cNvSpPr>
          <p:nvPr>
            <p:ph sz="quarter" idx="1"/>
          </p:nvPr>
        </p:nvSpPr>
        <p:spPr/>
        <p:txBody>
          <a:bodyPr/>
          <a:lstStyle/>
          <a:p>
            <a:r>
              <a:rPr lang="en-US"/>
              <a:t>Farce (can be combination of high/low)</a:t>
            </a:r>
          </a:p>
          <a:p>
            <a:pPr lvl="1"/>
            <a:r>
              <a:rPr lang="en-US"/>
              <a:t>The plot is full of coincidences, mistimings, mistaken identities.</a:t>
            </a:r>
          </a:p>
          <a:p>
            <a:pPr lvl="1"/>
            <a:r>
              <a:rPr lang="en-US"/>
              <a:t>Characters are puppets of fate – they are twins, born to the wrong class, unable to marry, too poor, too rich, have loss of identity because of birth or fate or accident, or are (sometimes) twins separated, unaware of their double.</a:t>
            </a:r>
          </a:p>
          <a:p>
            <a:pPr lvl="1"/>
            <a:endParaRPr lang="en-US"/>
          </a:p>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lstStyle/>
          <a:p>
            <a:r>
              <a:rPr lang="en-US"/>
              <a:t>Oscar Wilde (1854-1900)</a:t>
            </a:r>
          </a:p>
        </p:txBody>
      </p:sp>
      <p:sp>
        <p:nvSpPr>
          <p:cNvPr id="225283" name="Rectangle 3"/>
          <p:cNvSpPr>
            <a:spLocks noGrp="1" noChangeArrowheads="1"/>
          </p:cNvSpPr>
          <p:nvPr>
            <p:ph sz="quarter" idx="1"/>
          </p:nvPr>
        </p:nvSpPr>
        <p:spPr/>
        <p:txBody>
          <a:bodyPr/>
          <a:lstStyle/>
          <a:p>
            <a:r>
              <a:rPr lang="en-US" sz="2800"/>
              <a:t>Low Comedy</a:t>
            </a:r>
          </a:p>
          <a:p>
            <a:pPr lvl="1"/>
            <a:r>
              <a:rPr lang="en-US" sz="2400"/>
              <a:t>Subjects of the humor consists of dirty jokes, dirty gestures, sex, and elimination</a:t>
            </a:r>
          </a:p>
          <a:p>
            <a:pPr lvl="1"/>
            <a:r>
              <a:rPr lang="en-US" sz="2400"/>
              <a:t>The extremes of humor range from exaggeration to understatement with a focus on the physical like long noses, cross eyes, humped back and deformities. </a:t>
            </a:r>
          </a:p>
          <a:p>
            <a:pPr lvl="1"/>
            <a:r>
              <a:rPr lang="en-US" sz="2400"/>
              <a:t>The physical actions revolve around slapstick, pratfalls, loud noises, physical mishaps, collisions – all part of the humor of man encountering and uncooperative universe.</a:t>
            </a:r>
          </a:p>
          <a:p>
            <a:endParaRPr lang="en-US" sz="2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r>
              <a:rPr lang="en-US"/>
              <a:t>Victorian Period</a:t>
            </a:r>
          </a:p>
        </p:txBody>
      </p:sp>
      <p:sp>
        <p:nvSpPr>
          <p:cNvPr id="198659" name="Rectangle 3"/>
          <p:cNvSpPr>
            <a:spLocks noGrp="1" noChangeArrowheads="1"/>
          </p:cNvSpPr>
          <p:nvPr>
            <p:ph sz="quarter" idx="1"/>
          </p:nvPr>
        </p:nvSpPr>
        <p:spPr/>
        <p:txBody>
          <a:bodyPr/>
          <a:lstStyle/>
          <a:p>
            <a:pPr>
              <a:lnSpc>
                <a:spcPct val="90000"/>
              </a:lnSpc>
            </a:pPr>
            <a:r>
              <a:rPr lang="en-US" sz="2800"/>
              <a:t>Industrial Revolution - booms &amp; depressions </a:t>
            </a:r>
          </a:p>
          <a:p>
            <a:pPr>
              <a:lnSpc>
                <a:spcPct val="90000"/>
              </a:lnSpc>
            </a:pPr>
            <a:r>
              <a:rPr lang="en-US" sz="2800"/>
              <a:t>Created new towns, goods, wealth, jobs for people climbing through middle class</a:t>
            </a:r>
          </a:p>
          <a:p>
            <a:pPr>
              <a:lnSpc>
                <a:spcPct val="90000"/>
              </a:lnSpc>
            </a:pPr>
            <a:r>
              <a:rPr lang="en-US" sz="2800"/>
              <a:t>Social &amp; economic changes expressed in gradual political reforms</a:t>
            </a:r>
          </a:p>
          <a:p>
            <a:pPr lvl="1">
              <a:lnSpc>
                <a:spcPct val="90000"/>
              </a:lnSpc>
            </a:pPr>
            <a:r>
              <a:rPr lang="en-US"/>
              <a:t>First Reform Bill in 1832 extended vote to all men who owned property worth 10 lbs</a:t>
            </a:r>
          </a:p>
          <a:p>
            <a:pPr lvl="1">
              <a:lnSpc>
                <a:spcPct val="90000"/>
              </a:lnSpc>
            </a:pPr>
            <a:r>
              <a:rPr lang="en-US"/>
              <a:t>Second Reform Act in 1867 gave the right to vote to working-class men (except agricultural workers)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Victorian Period</a:t>
            </a:r>
          </a:p>
        </p:txBody>
      </p:sp>
      <p:sp>
        <p:nvSpPr>
          <p:cNvPr id="199683" name="Rectangle 3"/>
          <p:cNvSpPr>
            <a:spLocks noGrp="1" noChangeArrowheads="1"/>
          </p:cNvSpPr>
          <p:nvPr>
            <p:ph sz="quarter" idx="1"/>
          </p:nvPr>
        </p:nvSpPr>
        <p:spPr/>
        <p:txBody>
          <a:bodyPr/>
          <a:lstStyle/>
          <a:p>
            <a:pPr>
              <a:lnSpc>
                <a:spcPct val="90000"/>
              </a:lnSpc>
            </a:pPr>
            <a:r>
              <a:rPr lang="en-US"/>
              <a:t>Women for suffrage – did not succeed until 1918 (30 &amp; over)</a:t>
            </a:r>
          </a:p>
          <a:p>
            <a:pPr>
              <a:lnSpc>
                <a:spcPct val="90000"/>
              </a:lnSpc>
            </a:pPr>
            <a:r>
              <a:rPr lang="en-US"/>
              <a:t>Universal adult suffrage 1928 extended vote to women at age 21</a:t>
            </a:r>
          </a:p>
          <a:p>
            <a:pPr>
              <a:lnSpc>
                <a:spcPct val="90000"/>
              </a:lnSpc>
            </a:pPr>
            <a:r>
              <a:rPr lang="en-US"/>
              <a:t>Factory Acts – limited child &amp; women labor</a:t>
            </a:r>
          </a:p>
          <a:p>
            <a:pPr>
              <a:lnSpc>
                <a:spcPct val="90000"/>
              </a:lnSpc>
            </a:pPr>
            <a:r>
              <a:rPr lang="en-US"/>
              <a:t>State supported schools est. in 1870; compulsory in 1880; free in 1891</a:t>
            </a:r>
          </a:p>
          <a:p>
            <a:pPr>
              <a:lnSpc>
                <a:spcPct val="90000"/>
              </a:lnSpc>
            </a:pPr>
            <a:r>
              <a:rPr lang="en-US"/>
              <a:t>Literacy rate increased from 40% to 90% from 1840-1900.</a:t>
            </a:r>
          </a:p>
          <a:p>
            <a:pPr>
              <a:lnSpc>
                <a:spcPct val="90000"/>
              </a:lnSpc>
              <a:buFont typeface="Wingdings" pitchFamily="2" charset="2"/>
              <a:buNone/>
            </a:pP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p:txBody>
          <a:bodyPr/>
          <a:lstStyle/>
          <a:p>
            <a:r>
              <a:rPr lang="en-US"/>
              <a:t>Victorian Period</a:t>
            </a:r>
          </a:p>
        </p:txBody>
      </p:sp>
      <p:sp>
        <p:nvSpPr>
          <p:cNvPr id="200707" name="Rectangle 3"/>
          <p:cNvSpPr>
            <a:spLocks noGrp="1" noChangeArrowheads="1"/>
          </p:cNvSpPr>
          <p:nvPr>
            <p:ph sz="quarter" idx="1"/>
          </p:nvPr>
        </p:nvSpPr>
        <p:spPr/>
        <p:txBody>
          <a:bodyPr/>
          <a:lstStyle/>
          <a:p>
            <a:r>
              <a:rPr lang="en-US"/>
              <a:t>Paradox of progress</a:t>
            </a:r>
          </a:p>
          <a:p>
            <a:pPr lvl="1"/>
            <a:r>
              <a:rPr lang="en-US"/>
              <a:t>Victorian – synonym for prude; extreme repression; even furniture legs had to be concealed under heavy cloth not to be “suggestive”</a:t>
            </a:r>
          </a:p>
          <a:p>
            <a:r>
              <a:rPr lang="en-US"/>
              <a:t>New ideas discussed &amp; debated by large segment of society</a:t>
            </a:r>
          </a:p>
          <a:p>
            <a:pPr lvl="1"/>
            <a:r>
              <a:rPr lang="en-US"/>
              <a:t>Voracious readers</a:t>
            </a:r>
          </a:p>
          <a:p>
            <a:pPr lvl="1"/>
            <a:r>
              <a:rPr lang="en-US"/>
              <a:t>Intellectual growth, change and adjustment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p:txBody>
          <a:bodyPr/>
          <a:lstStyle/>
          <a:p>
            <a:r>
              <a:rPr lang="en-US"/>
              <a:t>Victorian Period</a:t>
            </a:r>
          </a:p>
        </p:txBody>
      </p:sp>
      <p:sp>
        <p:nvSpPr>
          <p:cNvPr id="203779" name="Rectangle 3"/>
          <p:cNvSpPr>
            <a:spLocks noGrp="1" noChangeArrowheads="1"/>
          </p:cNvSpPr>
          <p:nvPr>
            <p:ph sz="quarter" idx="1"/>
          </p:nvPr>
        </p:nvSpPr>
        <p:spPr/>
        <p:txBody>
          <a:bodyPr/>
          <a:lstStyle/>
          <a:p>
            <a:r>
              <a:rPr lang="en-US"/>
              <a:t>Decorum &amp; Authority – Victorians saw themselves progressing morally &amp; intellectually</a:t>
            </a:r>
          </a:p>
          <a:p>
            <a:r>
              <a:rPr lang="en-US"/>
              <a:t>Powerful middle-class obsessed with “gentility, decorum” = prudery/Victorianism </a:t>
            </a:r>
          </a:p>
          <a:p>
            <a:r>
              <a:rPr lang="en-US"/>
              <a:t>Censorship of writers: no mention of “sex, birth, or death”</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p:txBody>
          <a:bodyPr/>
          <a:lstStyle/>
          <a:p>
            <a:r>
              <a:rPr lang="en-US"/>
              <a:t>Victorian Period</a:t>
            </a:r>
          </a:p>
        </p:txBody>
      </p:sp>
      <p:sp>
        <p:nvSpPr>
          <p:cNvPr id="206851" name="Rectangle 3"/>
          <p:cNvSpPr>
            <a:spLocks noGrp="1" noChangeArrowheads="1"/>
          </p:cNvSpPr>
          <p:nvPr>
            <p:ph sz="quarter" idx="1"/>
          </p:nvPr>
        </p:nvSpPr>
        <p:spPr/>
        <p:txBody>
          <a:bodyPr/>
          <a:lstStyle/>
          <a:p>
            <a:r>
              <a:rPr lang="en-US"/>
              <a:t>Decorum – powerful ideas about authority</a:t>
            </a:r>
          </a:p>
          <a:p>
            <a:pPr lvl="1"/>
            <a:r>
              <a:rPr lang="en-US"/>
              <a:t>Victorian private lives – autocratic father figure</a:t>
            </a:r>
          </a:p>
          <a:p>
            <a:pPr lvl="1"/>
            <a:r>
              <a:rPr lang="en-US"/>
              <a:t>Women – subject to male authority</a:t>
            </a:r>
          </a:p>
          <a:p>
            <a:pPr lvl="1"/>
            <a:r>
              <a:rPr lang="en-US"/>
              <a:t>Middle-class women expected to marry &amp; make home a “refuge” for husband</a:t>
            </a:r>
          </a:p>
          <a:p>
            <a:pPr lvl="1"/>
            <a:r>
              <a:rPr lang="en-US"/>
              <a:t>Women had few occupations open to them</a:t>
            </a:r>
          </a:p>
          <a:p>
            <a:pPr lvl="1"/>
            <a:r>
              <a:rPr lang="en-US"/>
              <a:t>Unmarried women often portrayed by comedy by male writers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p:txBody>
          <a:bodyPr/>
          <a:lstStyle/>
          <a:p>
            <a:r>
              <a:rPr lang="en-US"/>
              <a:t>Victorian Period</a:t>
            </a:r>
          </a:p>
        </p:txBody>
      </p:sp>
      <p:sp>
        <p:nvSpPr>
          <p:cNvPr id="208899" name="Rectangle 3"/>
          <p:cNvSpPr>
            <a:spLocks noGrp="1" noChangeArrowheads="1"/>
          </p:cNvSpPr>
          <p:nvPr>
            <p:ph sz="quarter" idx="1"/>
          </p:nvPr>
        </p:nvSpPr>
        <p:spPr/>
        <p:txBody>
          <a:bodyPr/>
          <a:lstStyle/>
          <a:p>
            <a:r>
              <a:rPr lang="en-US"/>
              <a:t>Intellectual Progress</a:t>
            </a:r>
          </a:p>
          <a:p>
            <a:pPr lvl="1"/>
            <a:r>
              <a:rPr lang="en-US"/>
              <a:t>Understanding of earth, its creatures &amp; natural laws (geology, Darwin – theory of evolution)</a:t>
            </a:r>
          </a:p>
          <a:p>
            <a:pPr lvl="1"/>
            <a:r>
              <a:rPr lang="en-US"/>
              <a:t>Industrialization of England depended on and supported science and technology.</a:t>
            </a:r>
          </a:p>
          <a:p>
            <a:pPr lvl="1">
              <a:buFontTx/>
              <a:buNone/>
            </a:pPr>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p:txBody>
          <a:bodyPr/>
          <a:lstStyle/>
          <a:p>
            <a:r>
              <a:rPr lang="en-US"/>
              <a:t>Victorian Period</a:t>
            </a:r>
          </a:p>
        </p:txBody>
      </p:sp>
      <p:sp>
        <p:nvSpPr>
          <p:cNvPr id="209923" name="Rectangle 3"/>
          <p:cNvSpPr>
            <a:spLocks noGrp="1" noChangeArrowheads="1"/>
          </p:cNvSpPr>
          <p:nvPr>
            <p:ph sz="quarter" idx="1"/>
          </p:nvPr>
        </p:nvSpPr>
        <p:spPr/>
        <p:txBody>
          <a:bodyPr/>
          <a:lstStyle/>
          <a:p>
            <a:pPr>
              <a:lnSpc>
                <a:spcPct val="90000"/>
              </a:lnSpc>
            </a:pPr>
            <a:r>
              <a:rPr lang="en-US"/>
              <a:t>Materialism, secularism, vulgarity, and sheer waste that accompanied Victorian progress led some writers to wonder if their culture was really advancing by any measure.</a:t>
            </a:r>
          </a:p>
          <a:p>
            <a:pPr>
              <a:lnSpc>
                <a:spcPct val="90000"/>
              </a:lnSpc>
            </a:pPr>
            <a:r>
              <a:rPr lang="en-US"/>
              <a:t>Trust in transcendental power gave way to uncertainty &amp; spiritual doubt. </a:t>
            </a:r>
          </a:p>
          <a:p>
            <a:pPr lvl="1">
              <a:lnSpc>
                <a:spcPct val="90000"/>
              </a:lnSpc>
            </a:pPr>
            <a:r>
              <a:rPr lang="en-US"/>
              <a:t>Late Victorian writers turned to a pessimistic exploration of the human struggle against indifferent natural forces.</a:t>
            </a:r>
          </a:p>
          <a:p>
            <a:pPr lvl="1">
              <a:lnSpc>
                <a:spcPct val="90000"/>
              </a:lnSpc>
              <a:buFontTx/>
              <a:buNone/>
            </a:pP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298</TotalTime>
  <Words>1495</Words>
  <Application>Microsoft Office PowerPoint</Application>
  <PresentationFormat>On-screen Show (4:3)</PresentationFormat>
  <Paragraphs>123</Paragraphs>
  <Slides>21</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Tahoma</vt:lpstr>
      <vt:lpstr>Times New Roman</vt:lpstr>
      <vt:lpstr>Wingdings</vt:lpstr>
      <vt:lpstr>Oriel</vt:lpstr>
      <vt:lpstr>Victorian Period</vt:lpstr>
      <vt:lpstr>Victorian Period</vt:lpstr>
      <vt:lpstr>Victorian Period</vt:lpstr>
      <vt:lpstr>Victorian Period</vt:lpstr>
      <vt:lpstr>Victorian Period</vt:lpstr>
      <vt:lpstr>Victorian Period</vt:lpstr>
      <vt:lpstr>Victorian Period</vt:lpstr>
      <vt:lpstr>Victorian Period</vt:lpstr>
      <vt:lpstr>Victorian Period</vt:lpstr>
      <vt:lpstr>Victorian Period</vt:lpstr>
      <vt:lpstr>Oscar Wilde (1854-1900)</vt:lpstr>
      <vt:lpstr>Oscar Wilde (1854-1900)</vt:lpstr>
      <vt:lpstr>Oscar Wilde (1854-1900)</vt:lpstr>
      <vt:lpstr>Oscar Wilde (1854-1900)</vt:lpstr>
      <vt:lpstr>Oscar Wilde (1854-1900)</vt:lpstr>
      <vt:lpstr>Oscar Wilde (1854-1900)</vt:lpstr>
      <vt:lpstr>Oscar Wilde (1854-1900)</vt:lpstr>
      <vt:lpstr>Oscar Wilde (1854-1900)</vt:lpstr>
      <vt:lpstr>Oscar Wilde (1854-1900)</vt:lpstr>
      <vt:lpstr>Oscar Wilde (1854-1900)</vt:lpstr>
      <vt:lpstr>Oscar Wilde (1854-1900)</vt:lpstr>
    </vt:vector>
  </TitlesOfParts>
  <Company>Mountain Brook Schools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Victorian Period</dc:title>
  <dc:creator>User</dc:creator>
  <cp:lastModifiedBy>Berkeley User</cp:lastModifiedBy>
  <cp:revision>11</cp:revision>
  <dcterms:created xsi:type="dcterms:W3CDTF">2007-04-16T01:05:20Z</dcterms:created>
  <dcterms:modified xsi:type="dcterms:W3CDTF">2010-11-11T00:49:04Z</dcterms:modified>
</cp:coreProperties>
</file>