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66" r:id="rId2"/>
    <p:sldId id="261" r:id="rId3"/>
    <p:sldId id="257" r:id="rId4"/>
    <p:sldId id="262" r:id="rId5"/>
    <p:sldId id="263" r:id="rId6"/>
    <p:sldId id="264" r:id="rId7"/>
    <p:sldId id="265"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5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03EA1AA3-CDCE-488E-ADE5-9A981FEA2ED4}" type="datetimeFigureOut">
              <a:rPr lang="en-US" smtClean="0"/>
              <a:t>4/1/2014</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4FCB42FA-1902-4772-91FD-B0248141885D}" type="slidenum">
              <a:rPr lang="en-US" smtClean="0"/>
              <a:t>‹#›</a:t>
            </a:fld>
            <a:endParaRPr lang="en-US"/>
          </a:p>
        </p:txBody>
      </p:sp>
    </p:spTree>
    <p:extLst>
      <p:ext uri="{BB962C8B-B14F-4D97-AF65-F5344CB8AC3E}">
        <p14:creationId xmlns:p14="http://schemas.microsoft.com/office/powerpoint/2010/main" val="27148823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5B7279D-D71A-464F-905B-18864FBFBBD7}" type="datetimeFigureOut">
              <a:rPr lang="en-US" smtClean="0"/>
              <a:t>4/1/2014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45FA909B-55AF-46F5-A6AB-75CB1DF0BA69}" type="slidenum">
              <a:rPr lang="en-US" smtClean="0"/>
              <a:t>‹#›</a:t>
            </a:fld>
            <a:endParaRPr lang="en-US"/>
          </a:p>
        </p:txBody>
      </p:sp>
    </p:spTree>
    <p:extLst>
      <p:ext uri="{BB962C8B-B14F-4D97-AF65-F5344CB8AC3E}">
        <p14:creationId xmlns:p14="http://schemas.microsoft.com/office/powerpoint/2010/main" val="1786082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2</a:t>
            </a:fld>
            <a:endParaRPr lang="en-US"/>
          </a:p>
        </p:txBody>
      </p:sp>
    </p:spTree>
    <p:extLst>
      <p:ext uri="{BB962C8B-B14F-4D97-AF65-F5344CB8AC3E}">
        <p14:creationId xmlns:p14="http://schemas.microsoft.com/office/powerpoint/2010/main" val="1112949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3</a:t>
            </a:fld>
            <a:endParaRPr lang="en-US"/>
          </a:p>
        </p:txBody>
      </p:sp>
    </p:spTree>
    <p:extLst>
      <p:ext uri="{BB962C8B-B14F-4D97-AF65-F5344CB8AC3E}">
        <p14:creationId xmlns:p14="http://schemas.microsoft.com/office/powerpoint/2010/main" val="2947724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4</a:t>
            </a:fld>
            <a:endParaRPr lang="en-US"/>
          </a:p>
        </p:txBody>
      </p:sp>
    </p:spTree>
    <p:extLst>
      <p:ext uri="{BB962C8B-B14F-4D97-AF65-F5344CB8AC3E}">
        <p14:creationId xmlns:p14="http://schemas.microsoft.com/office/powerpoint/2010/main" val="2985595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5</a:t>
            </a:fld>
            <a:endParaRPr lang="en-US"/>
          </a:p>
        </p:txBody>
      </p:sp>
    </p:spTree>
    <p:extLst>
      <p:ext uri="{BB962C8B-B14F-4D97-AF65-F5344CB8AC3E}">
        <p14:creationId xmlns:p14="http://schemas.microsoft.com/office/powerpoint/2010/main" val="1777224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6</a:t>
            </a:fld>
            <a:endParaRPr lang="en-US"/>
          </a:p>
        </p:txBody>
      </p:sp>
    </p:spTree>
    <p:extLst>
      <p:ext uri="{BB962C8B-B14F-4D97-AF65-F5344CB8AC3E}">
        <p14:creationId xmlns:p14="http://schemas.microsoft.com/office/powerpoint/2010/main" val="3971120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5FA909B-55AF-46F5-A6AB-75CB1DF0BA69}" type="slidenum">
              <a:rPr lang="en-US" smtClean="0"/>
              <a:t>7</a:t>
            </a:fld>
            <a:endParaRPr lang="en-US"/>
          </a:p>
        </p:txBody>
      </p:sp>
    </p:spTree>
    <p:extLst>
      <p:ext uri="{BB962C8B-B14F-4D97-AF65-F5344CB8AC3E}">
        <p14:creationId xmlns:p14="http://schemas.microsoft.com/office/powerpoint/2010/main" val="3328974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70C1A9-C23B-4C4C-884F-529E2DD8B793}"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122338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70C1A9-C23B-4C4C-884F-529E2DD8B793}"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77227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70C1A9-C23B-4C4C-884F-529E2DD8B793}"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310098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70C1A9-C23B-4C4C-884F-529E2DD8B793}"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4032904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70C1A9-C23B-4C4C-884F-529E2DD8B793}" type="datetimeFigureOut">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1657292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70C1A9-C23B-4C4C-884F-529E2DD8B793}" type="datetimeFigureOut">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2115084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70C1A9-C23B-4C4C-884F-529E2DD8B793}" type="datetimeFigureOut">
              <a:rPr lang="en-US" smtClean="0"/>
              <a:t>4/1/2014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1313339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70C1A9-C23B-4C4C-884F-529E2DD8B793}" type="datetimeFigureOut">
              <a:rPr lang="en-US" smtClean="0"/>
              <a:t>4/1/2014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670544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0C1A9-C23B-4C4C-884F-529E2DD8B793}" type="datetimeFigureOut">
              <a:rPr lang="en-US" smtClean="0"/>
              <a:t>4/1/2014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3380991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0C1A9-C23B-4C4C-884F-529E2DD8B793}" type="datetimeFigureOut">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1612652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70C1A9-C23B-4C4C-884F-529E2DD8B793}" type="datetimeFigureOut">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03C6B-7066-4895-A478-C60815793646}" type="slidenum">
              <a:rPr lang="en-US" smtClean="0"/>
              <a:t>‹#›</a:t>
            </a:fld>
            <a:endParaRPr lang="en-US"/>
          </a:p>
        </p:txBody>
      </p:sp>
    </p:spTree>
    <p:extLst>
      <p:ext uri="{BB962C8B-B14F-4D97-AF65-F5344CB8AC3E}">
        <p14:creationId xmlns:p14="http://schemas.microsoft.com/office/powerpoint/2010/main" val="1109231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0C1A9-C23B-4C4C-884F-529E2DD8B793}" type="datetimeFigureOut">
              <a:rPr lang="en-US" smtClean="0"/>
              <a:t>4/1/2014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03C6B-7066-4895-A478-C60815793646}" type="slidenum">
              <a:rPr lang="en-US" smtClean="0"/>
              <a:t>‹#›</a:t>
            </a:fld>
            <a:endParaRPr lang="en-US"/>
          </a:p>
        </p:txBody>
      </p:sp>
    </p:spTree>
    <p:extLst>
      <p:ext uri="{BB962C8B-B14F-4D97-AF65-F5344CB8AC3E}">
        <p14:creationId xmlns:p14="http://schemas.microsoft.com/office/powerpoint/2010/main" val="527160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title" idx="4294967295"/>
          </p:nvPr>
        </p:nvSpPr>
        <p:spPr>
          <a:xfrm>
            <a:off x="685800" y="-1600200"/>
            <a:ext cx="7772400" cy="1143000"/>
          </a:xfrm>
        </p:spPr>
        <p:txBody>
          <a:bodyPr/>
          <a:lstStyle/>
          <a:p>
            <a:r>
              <a:rPr lang="en-US" altLang="en-US" smtClean="0"/>
              <a:t>Chapter 1</a:t>
            </a:r>
          </a:p>
        </p:txBody>
      </p:sp>
      <p:grpSp>
        <p:nvGrpSpPr>
          <p:cNvPr id="3075" name="Group 20"/>
          <p:cNvGrpSpPr>
            <a:grpSpLocks/>
          </p:cNvGrpSpPr>
          <p:nvPr/>
        </p:nvGrpSpPr>
        <p:grpSpPr bwMode="auto">
          <a:xfrm>
            <a:off x="3657600" y="466021"/>
            <a:ext cx="4438508" cy="2200979"/>
            <a:chOff x="2850678" y="-394655"/>
            <a:chExt cx="4439295" cy="2199516"/>
          </a:xfrm>
        </p:grpSpPr>
        <p:sp>
          <p:nvSpPr>
            <p:cNvPr id="3078" name="Rectangle 6"/>
            <p:cNvSpPr>
              <a:spLocks noChangeArrowheads="1"/>
            </p:cNvSpPr>
            <p:nvPr/>
          </p:nvSpPr>
          <p:spPr bwMode="auto">
            <a:xfrm>
              <a:off x="2850678" y="-394655"/>
              <a:ext cx="0" cy="369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800" b="1">
                  <a:solidFill>
                    <a:schemeClr val="bg2"/>
                  </a:solidFill>
                  <a:latin typeface="Times New Roman" pitchFamily="18" charset="0"/>
                </a:defRPr>
              </a:lvl1pPr>
              <a:lvl2pPr marL="742950" indent="-285750">
                <a:defRPr kumimoji="1" sz="2800" b="1">
                  <a:solidFill>
                    <a:schemeClr val="bg2"/>
                  </a:solidFill>
                  <a:latin typeface="Times New Roman" pitchFamily="18" charset="0"/>
                </a:defRPr>
              </a:lvl2pPr>
              <a:lvl3pPr marL="1143000" indent="-228600">
                <a:defRPr kumimoji="1" sz="2800" b="1">
                  <a:solidFill>
                    <a:schemeClr val="bg2"/>
                  </a:solidFill>
                  <a:latin typeface="Times New Roman" pitchFamily="18" charset="0"/>
                </a:defRPr>
              </a:lvl3pPr>
              <a:lvl4pPr marL="1600200" indent="-228600">
                <a:defRPr kumimoji="1" sz="2800" b="1">
                  <a:solidFill>
                    <a:schemeClr val="bg2"/>
                  </a:solidFill>
                  <a:latin typeface="Times New Roman" pitchFamily="18" charset="0"/>
                </a:defRPr>
              </a:lvl4pPr>
              <a:lvl5pPr marL="2057400" indent="-228600">
                <a:defRPr kumimoji="1" sz="2800" b="1">
                  <a:solidFill>
                    <a:schemeClr val="bg2"/>
                  </a:solidFill>
                  <a:latin typeface="Times New Roman" pitchFamily="18" charset="0"/>
                </a:defRPr>
              </a:lvl5pPr>
              <a:lvl6pPr marL="2514600" indent="-228600" eaLnBrk="0" fontAlgn="base" hangingPunct="0">
                <a:spcBef>
                  <a:spcPct val="0"/>
                </a:spcBef>
                <a:spcAft>
                  <a:spcPct val="0"/>
                </a:spcAft>
                <a:defRPr kumimoji="1" sz="2800" b="1">
                  <a:solidFill>
                    <a:schemeClr val="bg2"/>
                  </a:solidFill>
                  <a:latin typeface="Times New Roman" pitchFamily="18" charset="0"/>
                </a:defRPr>
              </a:lvl6pPr>
              <a:lvl7pPr marL="2971800" indent="-228600" eaLnBrk="0" fontAlgn="base" hangingPunct="0">
                <a:spcBef>
                  <a:spcPct val="0"/>
                </a:spcBef>
                <a:spcAft>
                  <a:spcPct val="0"/>
                </a:spcAft>
                <a:defRPr kumimoji="1" sz="2800" b="1">
                  <a:solidFill>
                    <a:schemeClr val="bg2"/>
                  </a:solidFill>
                  <a:latin typeface="Times New Roman" pitchFamily="18" charset="0"/>
                </a:defRPr>
              </a:lvl7pPr>
              <a:lvl8pPr marL="3429000" indent="-228600" eaLnBrk="0" fontAlgn="base" hangingPunct="0">
                <a:spcBef>
                  <a:spcPct val="0"/>
                </a:spcBef>
                <a:spcAft>
                  <a:spcPct val="0"/>
                </a:spcAft>
                <a:defRPr kumimoji="1" sz="2800" b="1">
                  <a:solidFill>
                    <a:schemeClr val="bg2"/>
                  </a:solidFill>
                  <a:latin typeface="Times New Roman" pitchFamily="18" charset="0"/>
                </a:defRPr>
              </a:lvl8pPr>
              <a:lvl9pPr marL="3886200" indent="-228600" eaLnBrk="0" fontAlgn="base" hangingPunct="0">
                <a:spcBef>
                  <a:spcPct val="0"/>
                </a:spcBef>
                <a:spcAft>
                  <a:spcPct val="0"/>
                </a:spcAft>
                <a:defRPr kumimoji="1" sz="2800" b="1">
                  <a:solidFill>
                    <a:schemeClr val="bg2"/>
                  </a:solidFill>
                  <a:latin typeface="Times New Roman" pitchFamily="18" charset="0"/>
                </a:defRPr>
              </a:lvl9pPr>
            </a:lstStyle>
            <a:p>
              <a:endParaRPr lang="en-US" altLang="en-US" sz="6600">
                <a:solidFill>
                  <a:srgbClr val="000000"/>
                </a:solidFill>
                <a:latin typeface="Stencil" pitchFamily="82" charset="0"/>
              </a:endParaRPr>
            </a:p>
          </p:txBody>
        </p:sp>
        <p:grpSp>
          <p:nvGrpSpPr>
            <p:cNvPr id="3079" name="Group 19"/>
            <p:cNvGrpSpPr>
              <a:grpSpLocks/>
            </p:cNvGrpSpPr>
            <p:nvPr/>
          </p:nvGrpSpPr>
          <p:grpSpPr bwMode="auto">
            <a:xfrm>
              <a:off x="2850678" y="-394655"/>
              <a:ext cx="4439295" cy="2199516"/>
              <a:chOff x="2850678" y="-394655"/>
              <a:chExt cx="4439295" cy="2199516"/>
            </a:xfrm>
          </p:grpSpPr>
          <p:sp>
            <p:nvSpPr>
              <p:cNvPr id="3080" name="Rectangle 5"/>
              <p:cNvSpPr>
                <a:spLocks noChangeArrowheads="1"/>
              </p:cNvSpPr>
              <p:nvPr/>
            </p:nvSpPr>
            <p:spPr bwMode="auto">
              <a:xfrm>
                <a:off x="3458117" y="1189717"/>
                <a:ext cx="3831856" cy="615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800" b="1">
                    <a:solidFill>
                      <a:schemeClr val="bg2"/>
                    </a:solidFill>
                    <a:latin typeface="Times New Roman" pitchFamily="18" charset="0"/>
                  </a:defRPr>
                </a:lvl1pPr>
                <a:lvl2pPr marL="742950" indent="-285750">
                  <a:defRPr kumimoji="1" sz="2800" b="1">
                    <a:solidFill>
                      <a:schemeClr val="bg2"/>
                    </a:solidFill>
                    <a:latin typeface="Times New Roman" pitchFamily="18" charset="0"/>
                  </a:defRPr>
                </a:lvl2pPr>
                <a:lvl3pPr marL="1143000" indent="-228600">
                  <a:defRPr kumimoji="1" sz="2800" b="1">
                    <a:solidFill>
                      <a:schemeClr val="bg2"/>
                    </a:solidFill>
                    <a:latin typeface="Times New Roman" pitchFamily="18" charset="0"/>
                  </a:defRPr>
                </a:lvl3pPr>
                <a:lvl4pPr marL="1600200" indent="-228600">
                  <a:defRPr kumimoji="1" sz="2800" b="1">
                    <a:solidFill>
                      <a:schemeClr val="bg2"/>
                    </a:solidFill>
                    <a:latin typeface="Times New Roman" pitchFamily="18" charset="0"/>
                  </a:defRPr>
                </a:lvl4pPr>
                <a:lvl5pPr marL="2057400" indent="-228600">
                  <a:defRPr kumimoji="1" sz="2800" b="1">
                    <a:solidFill>
                      <a:schemeClr val="bg2"/>
                    </a:solidFill>
                    <a:latin typeface="Times New Roman" pitchFamily="18" charset="0"/>
                  </a:defRPr>
                </a:lvl5pPr>
                <a:lvl6pPr marL="2514600" indent="-228600" eaLnBrk="0" fontAlgn="base" hangingPunct="0">
                  <a:spcBef>
                    <a:spcPct val="0"/>
                  </a:spcBef>
                  <a:spcAft>
                    <a:spcPct val="0"/>
                  </a:spcAft>
                  <a:defRPr kumimoji="1" sz="2800" b="1">
                    <a:solidFill>
                      <a:schemeClr val="bg2"/>
                    </a:solidFill>
                    <a:latin typeface="Times New Roman" pitchFamily="18" charset="0"/>
                  </a:defRPr>
                </a:lvl6pPr>
                <a:lvl7pPr marL="2971800" indent="-228600" eaLnBrk="0" fontAlgn="base" hangingPunct="0">
                  <a:spcBef>
                    <a:spcPct val="0"/>
                  </a:spcBef>
                  <a:spcAft>
                    <a:spcPct val="0"/>
                  </a:spcAft>
                  <a:defRPr kumimoji="1" sz="2800" b="1">
                    <a:solidFill>
                      <a:schemeClr val="bg2"/>
                    </a:solidFill>
                    <a:latin typeface="Times New Roman" pitchFamily="18" charset="0"/>
                  </a:defRPr>
                </a:lvl7pPr>
                <a:lvl8pPr marL="3429000" indent="-228600" eaLnBrk="0" fontAlgn="base" hangingPunct="0">
                  <a:spcBef>
                    <a:spcPct val="0"/>
                  </a:spcBef>
                  <a:spcAft>
                    <a:spcPct val="0"/>
                  </a:spcAft>
                  <a:defRPr kumimoji="1" sz="2800" b="1">
                    <a:solidFill>
                      <a:schemeClr val="bg2"/>
                    </a:solidFill>
                    <a:latin typeface="Times New Roman" pitchFamily="18" charset="0"/>
                  </a:defRPr>
                </a:lvl8pPr>
                <a:lvl9pPr marL="3886200" indent="-228600" eaLnBrk="0" fontAlgn="base" hangingPunct="0">
                  <a:spcBef>
                    <a:spcPct val="0"/>
                  </a:spcBef>
                  <a:spcAft>
                    <a:spcPct val="0"/>
                  </a:spcAft>
                  <a:defRPr kumimoji="1" sz="2800" b="1">
                    <a:solidFill>
                      <a:schemeClr val="bg2"/>
                    </a:solidFill>
                    <a:latin typeface="Times New Roman" pitchFamily="18" charset="0"/>
                  </a:defRPr>
                </a:lvl9pPr>
              </a:lstStyle>
              <a:p>
                <a:pPr algn="r"/>
                <a:r>
                  <a:rPr lang="en-US" altLang="en-US" sz="4000" dirty="0" smtClean="0">
                    <a:solidFill>
                      <a:srgbClr val="FF0000"/>
                    </a:solidFill>
                  </a:rPr>
                  <a:t>Practical Finance</a:t>
                </a:r>
                <a:endParaRPr lang="en-US" altLang="en-US" sz="4000" dirty="0">
                  <a:solidFill>
                    <a:srgbClr val="FF0000"/>
                  </a:solidFill>
                </a:endParaRPr>
              </a:p>
            </p:txBody>
          </p:sp>
          <p:sp>
            <p:nvSpPr>
              <p:cNvPr id="3081" name="Rectangle 12"/>
              <p:cNvSpPr>
                <a:spLocks noChangeArrowheads="1"/>
              </p:cNvSpPr>
              <p:nvPr/>
            </p:nvSpPr>
            <p:spPr bwMode="auto">
              <a:xfrm>
                <a:off x="5562439" y="457315"/>
                <a:ext cx="1625733" cy="738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800" b="1">
                    <a:solidFill>
                      <a:schemeClr val="bg2"/>
                    </a:solidFill>
                    <a:latin typeface="Times New Roman" pitchFamily="18" charset="0"/>
                  </a:defRPr>
                </a:lvl1pPr>
                <a:lvl2pPr marL="742950" indent="-285750">
                  <a:defRPr kumimoji="1" sz="2800" b="1">
                    <a:solidFill>
                      <a:schemeClr val="bg2"/>
                    </a:solidFill>
                    <a:latin typeface="Times New Roman" pitchFamily="18" charset="0"/>
                  </a:defRPr>
                </a:lvl2pPr>
                <a:lvl3pPr marL="1143000" indent="-228600">
                  <a:defRPr kumimoji="1" sz="2800" b="1">
                    <a:solidFill>
                      <a:schemeClr val="bg2"/>
                    </a:solidFill>
                    <a:latin typeface="Times New Roman" pitchFamily="18" charset="0"/>
                  </a:defRPr>
                </a:lvl3pPr>
                <a:lvl4pPr marL="1600200" indent="-228600">
                  <a:defRPr kumimoji="1" sz="2800" b="1">
                    <a:solidFill>
                      <a:schemeClr val="bg2"/>
                    </a:solidFill>
                    <a:latin typeface="Times New Roman" pitchFamily="18" charset="0"/>
                  </a:defRPr>
                </a:lvl4pPr>
                <a:lvl5pPr marL="2057400" indent="-228600">
                  <a:defRPr kumimoji="1" sz="2800" b="1">
                    <a:solidFill>
                      <a:schemeClr val="bg2"/>
                    </a:solidFill>
                    <a:latin typeface="Times New Roman" pitchFamily="18" charset="0"/>
                  </a:defRPr>
                </a:lvl5pPr>
                <a:lvl6pPr marL="2514600" indent="-228600" eaLnBrk="0" fontAlgn="base" hangingPunct="0">
                  <a:spcBef>
                    <a:spcPct val="0"/>
                  </a:spcBef>
                  <a:spcAft>
                    <a:spcPct val="0"/>
                  </a:spcAft>
                  <a:defRPr kumimoji="1" sz="2800" b="1">
                    <a:solidFill>
                      <a:schemeClr val="bg2"/>
                    </a:solidFill>
                    <a:latin typeface="Times New Roman" pitchFamily="18" charset="0"/>
                  </a:defRPr>
                </a:lvl6pPr>
                <a:lvl7pPr marL="2971800" indent="-228600" eaLnBrk="0" fontAlgn="base" hangingPunct="0">
                  <a:spcBef>
                    <a:spcPct val="0"/>
                  </a:spcBef>
                  <a:spcAft>
                    <a:spcPct val="0"/>
                  </a:spcAft>
                  <a:defRPr kumimoji="1" sz="2800" b="1">
                    <a:solidFill>
                      <a:schemeClr val="bg2"/>
                    </a:solidFill>
                    <a:latin typeface="Times New Roman" pitchFamily="18" charset="0"/>
                  </a:defRPr>
                </a:lvl7pPr>
                <a:lvl8pPr marL="3429000" indent="-228600" eaLnBrk="0" fontAlgn="base" hangingPunct="0">
                  <a:spcBef>
                    <a:spcPct val="0"/>
                  </a:spcBef>
                  <a:spcAft>
                    <a:spcPct val="0"/>
                  </a:spcAft>
                  <a:defRPr kumimoji="1" sz="2800" b="1">
                    <a:solidFill>
                      <a:schemeClr val="bg2"/>
                    </a:solidFill>
                    <a:latin typeface="Times New Roman" pitchFamily="18" charset="0"/>
                  </a:defRPr>
                </a:lvl8pPr>
                <a:lvl9pPr marL="3886200" indent="-228600" eaLnBrk="0" fontAlgn="base" hangingPunct="0">
                  <a:spcBef>
                    <a:spcPct val="0"/>
                  </a:spcBef>
                  <a:spcAft>
                    <a:spcPct val="0"/>
                  </a:spcAft>
                  <a:defRPr kumimoji="1" sz="2800" b="1">
                    <a:solidFill>
                      <a:schemeClr val="bg2"/>
                    </a:solidFill>
                    <a:latin typeface="Times New Roman" pitchFamily="18" charset="0"/>
                  </a:defRPr>
                </a:lvl9pPr>
              </a:lstStyle>
              <a:p>
                <a:r>
                  <a:rPr lang="en-US" altLang="en-US" sz="4800" dirty="0" smtClean="0">
                    <a:solidFill>
                      <a:schemeClr val="tx2"/>
                    </a:solidFill>
                  </a:rPr>
                  <a:t>Unit 6</a:t>
                </a:r>
                <a:endParaRPr lang="en-US" altLang="en-US" sz="9600" dirty="0">
                  <a:solidFill>
                    <a:schemeClr val="tx2"/>
                  </a:solidFill>
                  <a:latin typeface="Stencil" pitchFamily="82" charset="0"/>
                </a:endParaRPr>
              </a:p>
            </p:txBody>
          </p:sp>
          <p:sp>
            <p:nvSpPr>
              <p:cNvPr id="3082" name="Rectangle 14"/>
              <p:cNvSpPr>
                <a:spLocks noChangeArrowheads="1"/>
              </p:cNvSpPr>
              <p:nvPr/>
            </p:nvSpPr>
            <p:spPr bwMode="auto">
              <a:xfrm>
                <a:off x="2850678" y="-394655"/>
                <a:ext cx="0" cy="369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800" b="1">
                    <a:solidFill>
                      <a:schemeClr val="bg2"/>
                    </a:solidFill>
                    <a:latin typeface="Times New Roman" pitchFamily="18" charset="0"/>
                  </a:defRPr>
                </a:lvl1pPr>
                <a:lvl2pPr marL="742950" indent="-285750">
                  <a:defRPr kumimoji="1" sz="2800" b="1">
                    <a:solidFill>
                      <a:schemeClr val="bg2"/>
                    </a:solidFill>
                    <a:latin typeface="Times New Roman" pitchFamily="18" charset="0"/>
                  </a:defRPr>
                </a:lvl2pPr>
                <a:lvl3pPr marL="1143000" indent="-228600">
                  <a:defRPr kumimoji="1" sz="2800" b="1">
                    <a:solidFill>
                      <a:schemeClr val="bg2"/>
                    </a:solidFill>
                    <a:latin typeface="Times New Roman" pitchFamily="18" charset="0"/>
                  </a:defRPr>
                </a:lvl3pPr>
                <a:lvl4pPr marL="1600200" indent="-228600">
                  <a:defRPr kumimoji="1" sz="2800" b="1">
                    <a:solidFill>
                      <a:schemeClr val="bg2"/>
                    </a:solidFill>
                    <a:latin typeface="Times New Roman" pitchFamily="18" charset="0"/>
                  </a:defRPr>
                </a:lvl4pPr>
                <a:lvl5pPr marL="2057400" indent="-228600">
                  <a:defRPr kumimoji="1" sz="2800" b="1">
                    <a:solidFill>
                      <a:schemeClr val="bg2"/>
                    </a:solidFill>
                    <a:latin typeface="Times New Roman" pitchFamily="18" charset="0"/>
                  </a:defRPr>
                </a:lvl5pPr>
                <a:lvl6pPr marL="2514600" indent="-228600" eaLnBrk="0" fontAlgn="base" hangingPunct="0">
                  <a:spcBef>
                    <a:spcPct val="0"/>
                  </a:spcBef>
                  <a:spcAft>
                    <a:spcPct val="0"/>
                  </a:spcAft>
                  <a:defRPr kumimoji="1" sz="2800" b="1">
                    <a:solidFill>
                      <a:schemeClr val="bg2"/>
                    </a:solidFill>
                    <a:latin typeface="Times New Roman" pitchFamily="18" charset="0"/>
                  </a:defRPr>
                </a:lvl6pPr>
                <a:lvl7pPr marL="2971800" indent="-228600" eaLnBrk="0" fontAlgn="base" hangingPunct="0">
                  <a:spcBef>
                    <a:spcPct val="0"/>
                  </a:spcBef>
                  <a:spcAft>
                    <a:spcPct val="0"/>
                  </a:spcAft>
                  <a:defRPr kumimoji="1" sz="2800" b="1">
                    <a:solidFill>
                      <a:schemeClr val="bg2"/>
                    </a:solidFill>
                    <a:latin typeface="Times New Roman" pitchFamily="18" charset="0"/>
                  </a:defRPr>
                </a:lvl7pPr>
                <a:lvl8pPr marL="3429000" indent="-228600" eaLnBrk="0" fontAlgn="base" hangingPunct="0">
                  <a:spcBef>
                    <a:spcPct val="0"/>
                  </a:spcBef>
                  <a:spcAft>
                    <a:spcPct val="0"/>
                  </a:spcAft>
                  <a:defRPr kumimoji="1" sz="2800" b="1">
                    <a:solidFill>
                      <a:schemeClr val="bg2"/>
                    </a:solidFill>
                    <a:latin typeface="Times New Roman" pitchFamily="18" charset="0"/>
                  </a:defRPr>
                </a:lvl8pPr>
                <a:lvl9pPr marL="3886200" indent="-228600" eaLnBrk="0" fontAlgn="base" hangingPunct="0">
                  <a:spcBef>
                    <a:spcPct val="0"/>
                  </a:spcBef>
                  <a:spcAft>
                    <a:spcPct val="0"/>
                  </a:spcAft>
                  <a:defRPr kumimoji="1" sz="2800" b="1">
                    <a:solidFill>
                      <a:schemeClr val="bg2"/>
                    </a:solidFill>
                    <a:latin typeface="Times New Roman" pitchFamily="18" charset="0"/>
                  </a:defRPr>
                </a:lvl9pPr>
              </a:lstStyle>
              <a:p>
                <a:endParaRPr lang="en-US" altLang="en-US" sz="6600">
                  <a:solidFill>
                    <a:srgbClr val="000000"/>
                  </a:solidFill>
                  <a:latin typeface="Stencil" pitchFamily="82" charset="0"/>
                </a:endParaRPr>
              </a:p>
            </p:txBody>
          </p:sp>
        </p:grpSp>
      </p:grpSp>
      <p:pic>
        <p:nvPicPr>
          <p:cNvPr id="3076" name="Picture 9" descr="MONEYBAGS.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5000" y="939800"/>
            <a:ext cx="3733800" cy="481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4813300" y="2916238"/>
            <a:ext cx="3987800" cy="2554545"/>
          </a:xfrm>
          <a:prstGeom prst="rect">
            <a:avLst/>
          </a:prstGeom>
        </p:spPr>
        <p:txBody>
          <a:bodyPr>
            <a:spAutoFit/>
          </a:bodyPr>
          <a:lstStyle/>
          <a:p>
            <a:pPr marL="342900" indent="-342900" fontAlgn="auto">
              <a:spcBef>
                <a:spcPts val="800"/>
              </a:spcBef>
              <a:spcAft>
                <a:spcPts val="0"/>
              </a:spcAft>
              <a:defRPr sz="1800" b="0" i="0" u="none" strike="noStrike" kern="0" cap="none" spc="0" baseline="0">
                <a:solidFill>
                  <a:srgbClr val="000000"/>
                </a:solidFill>
                <a:uFillTx/>
              </a:defRPr>
            </a:pPr>
            <a:r>
              <a:rPr lang="en-US" sz="3200" b="0" i="1" kern="0" dirty="0">
                <a:solidFill>
                  <a:srgbClr val="000000"/>
                </a:solidFill>
                <a:latin typeface="+mj-lt"/>
                <a:cs typeface="Arial" charset="0"/>
              </a:rPr>
              <a:t>Students will analyze and apply their understanding of </a:t>
            </a:r>
            <a:r>
              <a:rPr lang="en-US" sz="3200" i="1" kern="0" dirty="0" smtClean="0">
                <a:solidFill>
                  <a:srgbClr val="000000"/>
                </a:solidFill>
                <a:latin typeface="+mj-lt"/>
                <a:cs typeface="Arial" charset="0"/>
              </a:rPr>
              <a:t>finance to their own college budget</a:t>
            </a:r>
            <a:r>
              <a:rPr lang="en-US" sz="3200" b="0" i="1" kern="0" dirty="0" smtClean="0">
                <a:solidFill>
                  <a:srgbClr val="000000"/>
                </a:solidFill>
                <a:latin typeface="+mj-lt"/>
                <a:cs typeface="Arial" charset="0"/>
              </a:rPr>
              <a:t>.</a:t>
            </a:r>
            <a:endParaRPr lang="en-US" sz="3200" b="0" i="1" kern="0" dirty="0">
              <a:solidFill>
                <a:srgbClr val="000000"/>
              </a:solidFill>
              <a:latin typeface="+mj-lt"/>
              <a:cs typeface="Arial" charset="0"/>
            </a:endParaRPr>
          </a:p>
        </p:txBody>
      </p:sp>
    </p:spTree>
    <p:extLst>
      <p:ext uri="{BB962C8B-B14F-4D97-AF65-F5344CB8AC3E}">
        <p14:creationId xmlns:p14="http://schemas.microsoft.com/office/powerpoint/2010/main" val="276695677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304800" y="1170325"/>
            <a:ext cx="8534400"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Arial" charset="0"/>
                <a:cs typeface="Arial" charset="0"/>
              </a:rPr>
              <a:t>There are five main categories of expenses to think about when figuring out how much your college education is really going to cost: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smtClean="0">
                <a:ln>
                  <a:noFill/>
                </a:ln>
                <a:solidFill>
                  <a:schemeClr val="tx1"/>
                </a:solidFill>
                <a:effectLst/>
                <a:latin typeface="Arial" charset="0"/>
                <a:cs typeface="Arial" charset="0"/>
              </a:rPr>
              <a:t>tuition and fees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smtClean="0">
                <a:ln>
                  <a:noFill/>
                </a:ln>
                <a:solidFill>
                  <a:schemeClr val="tx1"/>
                </a:solidFill>
                <a:effectLst/>
                <a:latin typeface="Arial" charset="0"/>
                <a:cs typeface="Arial" charset="0"/>
              </a:rPr>
              <a:t>room and board</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smtClean="0">
                <a:ln>
                  <a:noFill/>
                </a:ln>
                <a:solidFill>
                  <a:schemeClr val="tx1"/>
                </a:solidFill>
                <a:effectLst/>
                <a:latin typeface="Arial" charset="0"/>
                <a:cs typeface="Arial" charset="0"/>
              </a:rPr>
              <a:t>books and supplies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smtClean="0">
                <a:ln>
                  <a:noFill/>
                </a:ln>
                <a:solidFill>
                  <a:schemeClr val="tx1"/>
                </a:solidFill>
                <a:effectLst/>
                <a:latin typeface="Arial" charset="0"/>
                <a:cs typeface="Arial" charset="0"/>
              </a:rPr>
              <a:t>personal expenses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400" b="1" i="0" u="none" strike="noStrike" cap="none" normalizeH="0" baseline="0" dirty="0" smtClean="0">
                <a:ln>
                  <a:noFill/>
                </a:ln>
                <a:solidFill>
                  <a:schemeClr val="tx1"/>
                </a:solidFill>
                <a:effectLst/>
                <a:latin typeface="Arial" charset="0"/>
                <a:cs typeface="Arial" charset="0"/>
              </a:rPr>
              <a:t>transportation</a:t>
            </a:r>
            <a:endParaRPr kumimoji="0" lang="en-US" altLang="en-US" sz="2400" b="1" i="0" u="none" strike="noStrike" cap="none" normalizeH="0" baseline="0" dirty="0" smtClean="0">
              <a:ln>
                <a:noFill/>
              </a:ln>
              <a:solidFill>
                <a:schemeClr val="tx1"/>
              </a:solidFill>
              <a:effectLst/>
              <a:latin typeface="Arial" charset="0"/>
              <a:cs typeface="Arial" charset="0"/>
            </a:endParaRPr>
          </a:p>
          <a:p>
            <a:pPr marR="0" lvl="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smtClean="0">
                <a:ln>
                  <a:noFill/>
                </a:ln>
                <a:solidFill>
                  <a:schemeClr val="tx1"/>
                </a:solidFill>
                <a:effectLst/>
                <a:latin typeface="Arial" charset="0"/>
                <a:cs typeface="Arial" charset="0"/>
              </a:rPr>
              <a:t>You can control some of these costs to some extent. And when you know how much you'll need to spend on these</a:t>
            </a:r>
            <a:r>
              <a:rPr kumimoji="0" lang="en-US" altLang="en-US" sz="2000" b="0" i="0" u="none" strike="noStrike" cap="none" normalizeH="0" dirty="0" smtClean="0">
                <a:ln>
                  <a:noFill/>
                </a:ln>
                <a:solidFill>
                  <a:schemeClr val="tx1"/>
                </a:solidFill>
                <a:effectLst/>
                <a:latin typeface="Arial" charset="0"/>
                <a:cs typeface="Arial" charset="0"/>
              </a:rPr>
              <a:t> </a:t>
            </a:r>
            <a:r>
              <a:rPr kumimoji="0" lang="en-US" altLang="en-US" sz="2000" b="0" i="0" u="none" strike="noStrike" cap="none" normalizeH="0" baseline="0" dirty="0" smtClean="0">
                <a:ln>
                  <a:noFill/>
                </a:ln>
                <a:solidFill>
                  <a:schemeClr val="tx1"/>
                </a:solidFill>
                <a:effectLst/>
                <a:latin typeface="Arial" charset="0"/>
                <a:cs typeface="Arial" charset="0"/>
              </a:rPr>
              <a:t>expenses, it makes it easier to create a college budget.</a:t>
            </a:r>
          </a:p>
        </p:txBody>
      </p:sp>
      <p:pic>
        <p:nvPicPr>
          <p:cNvPr id="1026" name="Picture 2" descr="https://secure-media.collegeboard.org/CollegePlanning/media/image/infographic/5.2.1_TuitionandFees_Ar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50969" y="4572000"/>
            <a:ext cx="8876584" cy="2133600"/>
            <a:chOff x="150969" y="3495540"/>
            <a:chExt cx="9829084" cy="2219460"/>
          </a:xfrm>
        </p:grpSpPr>
        <p:pic>
          <p:nvPicPr>
            <p:cNvPr id="7" name="Picture 2" descr="https://secure-media.collegeboard.org/CollegePlanning/media/image/infographic/5.2.1_TuitionandFees_Ar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969" y="3495541"/>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https://secure-media.collegeboard.org/CollegePlanning/media/image/infographic/5.2.1_RoomandBoard_Art.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884" y="3495540"/>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https://secure-media.collegeboard.org/CollegePlanning/media/image/infographic/5.2.1_BookandSupplies_Art.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0788" y="3495541"/>
              <a:ext cx="1905000" cy="190500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descr="https://secure-media.collegeboard.org/CollegePlanning/media/image/infographic/5.2.1_PersonalExpenses_Art.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87225" y="3495542"/>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https://secure-media.collegeboard.org/CollegePlanning/media/image/infographic/5.2.1_Transportation_Art.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075053" y="3810000"/>
              <a:ext cx="1905000" cy="19050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833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304800" y="1102816"/>
            <a:ext cx="86106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3600" b="1" dirty="0">
                <a:latin typeface="Arial" charset="0"/>
                <a:cs typeface="Arial" charset="0"/>
              </a:rPr>
              <a:t>tuition and fees</a:t>
            </a:r>
          </a:p>
          <a:p>
            <a:pPr marL="0" marR="0" lvl="0" indent="0" algn="ctr" defTabSz="914400" rtl="0" eaLnBrk="0" fontAlgn="base" latinLnBrk="0" hangingPunct="0">
              <a:lnSpc>
                <a:spcPct val="100000"/>
              </a:lnSpc>
              <a:spcBef>
                <a:spcPct val="0"/>
              </a:spcBef>
              <a:spcAft>
                <a:spcPct val="0"/>
              </a:spcAft>
              <a:buClrTx/>
              <a:buSzTx/>
              <a:tabLst/>
            </a:pPr>
            <a:endParaRPr kumimoji="0" lang="en-US" altLang="en-US" sz="1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800" b="0" i="0" u="none" strike="noStrike" cap="none" normalizeH="0" baseline="0" dirty="0" smtClean="0">
                <a:ln>
                  <a:noFill/>
                </a:ln>
                <a:solidFill>
                  <a:schemeClr val="tx1"/>
                </a:solidFill>
                <a:effectLst/>
                <a:latin typeface="Arial" charset="0"/>
                <a:cs typeface="Arial" charset="0"/>
              </a:rPr>
              <a:t>Tuition </a:t>
            </a:r>
            <a:r>
              <a:rPr kumimoji="0" lang="en-US" altLang="en-US" sz="1800" b="0" i="0" u="none" strike="noStrike" cap="none" normalizeH="0" baseline="0" dirty="0" smtClean="0">
                <a:ln>
                  <a:noFill/>
                </a:ln>
                <a:solidFill>
                  <a:schemeClr val="tx1"/>
                </a:solidFill>
                <a:effectLst/>
                <a:latin typeface="Arial" charset="0"/>
                <a:cs typeface="Arial" charset="0"/>
              </a:rPr>
              <a:t>and fees are the price you pay for taking classes at your college. This amount can change based on your academic program, the number of credit hours you take and whether you're an in-state or out-of-state student. Some colleges charge "comprehensive fees" — the total for tuition, fees, and room and board combined.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charset="0"/>
                <a:cs typeface="Arial" charset="0"/>
              </a:rPr>
              <a:t>  </a:t>
            </a:r>
            <a:r>
              <a:rPr kumimoji="0" lang="en-US" altLang="en-US" sz="12000" b="0" i="0" u="none" strike="noStrike" cap="none" normalizeH="0" baseline="0" dirty="0" smtClean="0">
                <a:ln>
                  <a:noFill/>
                </a:ln>
                <a:solidFill>
                  <a:schemeClr val="tx1"/>
                </a:solidFill>
                <a:effectLst/>
                <a:latin typeface="Arial" charset="0"/>
                <a:cs typeface="Arial" charset="0"/>
              </a:rPr>
              <a:t> </a:t>
            </a:r>
            <a:endParaRPr kumimoji="0" lang="en-US" altLang="en-US" sz="1800" b="0" i="0" u="none" strike="noStrike" cap="none" normalizeH="0" baseline="0" dirty="0" smtClean="0">
              <a:ln>
                <a:noFill/>
              </a:ln>
              <a:solidFill>
                <a:schemeClr val="tx1"/>
              </a:solidFill>
              <a:effectLst/>
              <a:latin typeface="Arial" charset="0"/>
              <a:cs typeface="Arial" charset="0"/>
            </a:endParaRPr>
          </a:p>
        </p:txBody>
      </p:sp>
      <p:pic>
        <p:nvPicPr>
          <p:cNvPr id="1026" name="Picture 2" descr="https://secure-media.collegeboard.org/CollegePlanning/media/image/infographic/5.2.1_TuitionandFees_Ar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3432176"/>
            <a:ext cx="25146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426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285482" y="1143000"/>
            <a:ext cx="86106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lang="en-US" altLang="en-US" sz="3600" b="1" dirty="0">
                <a:latin typeface="Arial" charset="0"/>
                <a:cs typeface="Arial" charset="0"/>
              </a:rPr>
              <a:t>room and </a:t>
            </a:r>
            <a:r>
              <a:rPr lang="en-US" altLang="en-US" sz="3600" b="1" dirty="0" smtClean="0">
                <a:latin typeface="Arial" charset="0"/>
                <a:cs typeface="Arial" charset="0"/>
              </a:rPr>
              <a:t>board</a:t>
            </a:r>
            <a:endParaRPr lang="en-US" altLang="en-US" sz="3600" dirty="0" smtClean="0">
              <a:latin typeface="Arial" charset="0"/>
              <a:cs typeface="Arial" charset="0"/>
            </a:endParaRPr>
          </a:p>
          <a:p>
            <a:pPr lvl="0" eaLnBrk="0" fontAlgn="base" hangingPunct="0">
              <a:spcBef>
                <a:spcPct val="0"/>
              </a:spcBef>
              <a:spcAft>
                <a:spcPct val="0"/>
              </a:spcAft>
            </a:pPr>
            <a:endParaRPr lang="en-US" altLang="en-US" dirty="0">
              <a:latin typeface="Arial" charset="0"/>
              <a:cs typeface="Arial" charset="0"/>
            </a:endParaRPr>
          </a:p>
          <a:p>
            <a:pPr lvl="0" eaLnBrk="0" fontAlgn="base" hangingPunct="0">
              <a:spcBef>
                <a:spcPct val="0"/>
              </a:spcBef>
              <a:spcAft>
                <a:spcPct val="0"/>
              </a:spcAft>
            </a:pPr>
            <a:r>
              <a:rPr lang="en-US" altLang="en-US" dirty="0" smtClean="0">
                <a:latin typeface="Arial" charset="0"/>
                <a:cs typeface="Arial" charset="0"/>
              </a:rPr>
              <a:t>Colleges </a:t>
            </a:r>
            <a:r>
              <a:rPr lang="en-US" altLang="en-US" dirty="0">
                <a:latin typeface="Arial" charset="0"/>
                <a:cs typeface="Arial" charset="0"/>
              </a:rPr>
              <a:t>usually offer a variety of dorm-room options and meal plans to students who live on campus. The charges vary depending on what plan you choose. If you decide to live at home or off-campus, you'll have your own rent and meal costs to consider in your college costs</a:t>
            </a:r>
            <a:r>
              <a:rPr lang="en-US" altLang="en-US" dirty="0" smtClean="0">
                <a:latin typeface="Arial" charset="0"/>
                <a:cs typeface="Arial" charset="0"/>
              </a:rPr>
              <a:t>.</a:t>
            </a:r>
            <a:r>
              <a:rPr kumimoji="0" lang="en-US" altLang="en-US" sz="1800" b="0" i="0" u="none" strike="noStrike" cap="none" normalizeH="0" baseline="0" dirty="0" smtClean="0">
                <a:ln>
                  <a:noFill/>
                </a:ln>
                <a:solidFill>
                  <a:schemeClr val="tx1"/>
                </a:solidFill>
                <a:effectLst/>
                <a:latin typeface="Arial" charset="0"/>
                <a:cs typeface="Arial" charset="0"/>
              </a:rPr>
              <a:t>  </a:t>
            </a:r>
          </a:p>
        </p:txBody>
      </p:sp>
      <p:pic>
        <p:nvPicPr>
          <p:cNvPr id="1026" name="Picture 2" descr="https://secure-media.collegeboard.org/CollegePlanning/media/image/infographic/5.2.1_TuitionandFees_Ar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618" y="3213837"/>
            <a:ext cx="2424963" cy="242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4680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s://secure-media.collegeboard.org/CollegePlanning/media/image/infographic/5.2.1_BookandSupplies_Art.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0887" y="3324591"/>
            <a:ext cx="2391693" cy="217666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304800" y="1143000"/>
            <a:ext cx="8610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lang="en-US" altLang="en-US" sz="3600" b="1" dirty="0">
                <a:latin typeface="Arial" charset="0"/>
                <a:cs typeface="Arial" charset="0"/>
              </a:rPr>
              <a:t>books and </a:t>
            </a:r>
            <a:r>
              <a:rPr lang="en-US" altLang="en-US" sz="3600" b="1" dirty="0" smtClean="0">
                <a:latin typeface="Arial" charset="0"/>
                <a:cs typeface="Arial" charset="0"/>
              </a:rPr>
              <a:t>supplies</a:t>
            </a:r>
            <a:endParaRPr lang="en-US" altLang="en-US" sz="3600" dirty="0" smtClean="0">
              <a:latin typeface="Arial" charset="0"/>
              <a:cs typeface="Arial" charset="0"/>
            </a:endParaRPr>
          </a:p>
          <a:p>
            <a:pPr lvl="0" eaLnBrk="0" fontAlgn="base" hangingPunct="0">
              <a:spcBef>
                <a:spcPct val="0"/>
              </a:spcBef>
              <a:spcAft>
                <a:spcPct val="0"/>
              </a:spcAft>
            </a:pPr>
            <a:endParaRPr lang="en-US" altLang="en-US" dirty="0">
              <a:latin typeface="Arial" charset="0"/>
              <a:cs typeface="Arial" charset="0"/>
            </a:endParaRPr>
          </a:p>
          <a:p>
            <a:pPr lvl="0" eaLnBrk="0" fontAlgn="base" hangingPunct="0">
              <a:spcBef>
                <a:spcPct val="0"/>
              </a:spcBef>
              <a:spcAft>
                <a:spcPct val="0"/>
              </a:spcAft>
            </a:pPr>
            <a:r>
              <a:rPr lang="en-US" altLang="en-US" dirty="0" smtClean="0">
                <a:latin typeface="Arial" charset="0"/>
                <a:cs typeface="Arial" charset="0"/>
              </a:rPr>
              <a:t>You'll </a:t>
            </a:r>
            <a:r>
              <a:rPr lang="en-US" altLang="en-US" dirty="0">
                <a:latin typeface="Arial" charset="0"/>
                <a:cs typeface="Arial" charset="0"/>
              </a:rPr>
              <a:t>need books and other course materials. The yearly books-and-supplies estimate for the average student at a four-year public college is about $1,200. You may be able to lower these costs by buying used textbooks or renting them.</a:t>
            </a:r>
          </a:p>
        </p:txBody>
      </p:sp>
      <p:pic>
        <p:nvPicPr>
          <p:cNvPr id="1026" name="Picture 2" descr="https://secure-media.collegeboard.org/CollegePlanning/media/image/infographic/5.2.1_TuitionandFees_Art.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0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819400"/>
            <a:ext cx="2651955" cy="26519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304800" y="1189672"/>
            <a:ext cx="8610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lang="en-US" altLang="en-US" sz="3600" b="1" dirty="0" smtClean="0">
                <a:latin typeface="Arial" charset="0"/>
                <a:cs typeface="Arial" charset="0"/>
              </a:rPr>
              <a:t>personal expenses</a:t>
            </a:r>
            <a:endParaRPr lang="en-US" altLang="en-US" sz="3600" dirty="0" smtClean="0">
              <a:latin typeface="Arial" charset="0"/>
              <a:cs typeface="Arial" charset="0"/>
            </a:endParaRPr>
          </a:p>
          <a:p>
            <a:pPr lvl="0" eaLnBrk="0" fontAlgn="base" hangingPunct="0">
              <a:spcBef>
                <a:spcPct val="0"/>
              </a:spcBef>
              <a:spcAft>
                <a:spcPct val="0"/>
              </a:spcAft>
            </a:pPr>
            <a:endParaRPr lang="en-US" altLang="en-US" dirty="0">
              <a:latin typeface="Arial" charset="0"/>
              <a:cs typeface="Arial" charset="0"/>
            </a:endParaRPr>
          </a:p>
          <a:p>
            <a:pPr lvl="0" eaLnBrk="0" fontAlgn="base" hangingPunct="0">
              <a:spcBef>
                <a:spcPct val="0"/>
              </a:spcBef>
              <a:spcAft>
                <a:spcPct val="0"/>
              </a:spcAft>
            </a:pPr>
            <a:r>
              <a:rPr lang="en-US" altLang="en-US" dirty="0" smtClean="0">
                <a:latin typeface="Arial" charset="0"/>
                <a:cs typeface="Arial" charset="0"/>
              </a:rPr>
              <a:t>These </a:t>
            </a:r>
            <a:r>
              <a:rPr lang="en-US" altLang="en-US" dirty="0">
                <a:latin typeface="Arial" charset="0"/>
                <a:cs typeface="Arial" charset="0"/>
              </a:rPr>
              <a:t>include laundry, cell phone bills, eating out and anything else you normally spend money on. Figure out what you spend and add that amount to your budget.</a:t>
            </a:r>
          </a:p>
        </p:txBody>
      </p:sp>
      <p:pic>
        <p:nvPicPr>
          <p:cNvPr id="1026" name="Picture 2" descr="https://secure-media.collegeboard.org/CollegePlanning/media/image/infographic/5.2.1_TuitionandFees_Art.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6951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8077" y="3342369"/>
            <a:ext cx="3124200" cy="3134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normAutofit/>
          </a:bodyPr>
          <a:lstStyle/>
          <a:p>
            <a:pPr lvl="0"/>
            <a:r>
              <a:rPr kumimoji="0" lang="en-US" altLang="en-US" b="1" i="0" u="none" strike="noStrike" cap="none" normalizeH="0" baseline="0" dirty="0" smtClean="0">
                <a:ln>
                  <a:noFill/>
                </a:ln>
                <a:solidFill>
                  <a:schemeClr val="tx1"/>
                </a:solidFill>
                <a:effectLst/>
                <a:latin typeface="Arial" charset="0"/>
                <a:cs typeface="Arial" charset="0"/>
              </a:rPr>
              <a:t>Quick Guide: College Costs</a:t>
            </a:r>
            <a:endParaRPr lang="en-US" dirty="0"/>
          </a:p>
        </p:txBody>
      </p:sp>
      <p:sp>
        <p:nvSpPr>
          <p:cNvPr id="4" name="Rectangle 1"/>
          <p:cNvSpPr>
            <a:spLocks noChangeArrowheads="1"/>
          </p:cNvSpPr>
          <p:nvPr/>
        </p:nvSpPr>
        <p:spPr bwMode="auto">
          <a:xfrm>
            <a:off x="304800" y="1169075"/>
            <a:ext cx="861060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3600" b="1" dirty="0" smtClean="0">
                <a:latin typeface="Arial" charset="0"/>
                <a:cs typeface="Arial" charset="0"/>
              </a:rPr>
              <a:t>transportation</a:t>
            </a:r>
            <a:endParaRPr lang="en-US" altLang="en-US" dirty="0" smtClean="0">
              <a:latin typeface="Arial" charset="0"/>
              <a:cs typeface="Arial" charset="0"/>
            </a:endParaRPr>
          </a:p>
          <a:p>
            <a:pPr lvl="0" eaLnBrk="0" fontAlgn="base" hangingPunct="0">
              <a:spcBef>
                <a:spcPct val="0"/>
              </a:spcBef>
              <a:spcAft>
                <a:spcPct val="0"/>
              </a:spcAft>
            </a:pPr>
            <a:endParaRPr lang="en-US" altLang="en-US" dirty="0">
              <a:latin typeface="Arial" charset="0"/>
              <a:cs typeface="Arial" charset="0"/>
            </a:endParaRPr>
          </a:p>
          <a:p>
            <a:pPr lvl="0" eaLnBrk="0" fontAlgn="base" hangingPunct="0">
              <a:spcBef>
                <a:spcPct val="0"/>
              </a:spcBef>
              <a:spcAft>
                <a:spcPct val="0"/>
              </a:spcAft>
            </a:pPr>
            <a:r>
              <a:rPr lang="en-US" altLang="en-US" dirty="0" smtClean="0">
                <a:latin typeface="Arial" charset="0"/>
                <a:cs typeface="Arial" charset="0"/>
              </a:rPr>
              <a:t>Whether </a:t>
            </a:r>
            <a:r>
              <a:rPr lang="en-US" altLang="en-US" dirty="0">
                <a:latin typeface="Arial" charset="0"/>
                <a:cs typeface="Arial" charset="0"/>
              </a:rPr>
              <a:t>you commute to campus or take the occasional trip home, you'll have transportation costs. Of course, these will vary depending on how you travel and how often. You may be able to find student discounts on travel costs. Don't forget to factor in the cost of gas if you own a car.</a:t>
            </a:r>
          </a:p>
        </p:txBody>
      </p:sp>
      <p:pic>
        <p:nvPicPr>
          <p:cNvPr id="1026" name="Picture 2" descr="https://secure-media.collegeboard.org/CollegePlanning/media/image/infographic/5.2.1_TuitionandFees_Art.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5059363"/>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2341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389</Words>
  <Application>Microsoft Office PowerPoint</Application>
  <PresentationFormat>On-screen Show (4:3)</PresentationFormat>
  <Paragraphs>39</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Chapter 1</vt:lpstr>
      <vt:lpstr>Quick Guide: College Costs</vt:lpstr>
      <vt:lpstr>Quick Guide: College Costs</vt:lpstr>
      <vt:lpstr>Quick Guide: College Costs</vt:lpstr>
      <vt:lpstr>Quick Guide: College Costs</vt:lpstr>
      <vt:lpstr>Quick Guide: College Costs</vt:lpstr>
      <vt:lpstr>Quick Guide: College Costs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Crawford</dc:creator>
  <cp:lastModifiedBy>Robert Crawford</cp:lastModifiedBy>
  <cp:revision>12</cp:revision>
  <cp:lastPrinted>2014-03-31T21:57:49Z</cp:lastPrinted>
  <dcterms:created xsi:type="dcterms:W3CDTF">2014-03-31T21:44:39Z</dcterms:created>
  <dcterms:modified xsi:type="dcterms:W3CDTF">2014-04-01T12:27:22Z</dcterms:modified>
</cp:coreProperties>
</file>